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8" r:id="rId4"/>
    <p:sldId id="259" r:id="rId5"/>
    <p:sldId id="261" r:id="rId6"/>
    <p:sldId id="260" r:id="rId7"/>
    <p:sldId id="263" r:id="rId8"/>
    <p:sldId id="264" r:id="rId9"/>
    <p:sldId id="268" r:id="rId10"/>
    <p:sldId id="269" r:id="rId11"/>
    <p:sldId id="270" r:id="rId12"/>
    <p:sldId id="273" r:id="rId13"/>
    <p:sldId id="279" r:id="rId14"/>
    <p:sldId id="274" r:id="rId15"/>
    <p:sldId id="275" r:id="rId16"/>
    <p:sldId id="276" r:id="rId17"/>
    <p:sldId id="27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65A4"/>
    <a:srgbClr val="E5962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6AE54-D8A8-40EB-9385-56B226F4B29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2199E463-C6BA-4383-AFB7-7B1E2A620621}">
      <dgm:prSet phldrT="[Text]" custT="1"/>
      <dgm:spPr/>
      <dgm:t>
        <a:bodyPr/>
        <a:lstStyle/>
        <a:p>
          <a:r>
            <a:rPr lang="en-US" sz="1800" dirty="0">
              <a:latin typeface="Arial" panose="020B0604020202020204" pitchFamily="34" charset="0"/>
              <a:cs typeface="Arial" panose="020B0604020202020204" pitchFamily="34" charset="0"/>
            </a:rPr>
            <a:t>Contact Carepath</a:t>
          </a:r>
        </a:p>
      </dgm:t>
    </dgm:pt>
    <dgm:pt modelId="{FDE7AB0E-38E4-4465-BA1F-48C5926FA306}" type="parTrans" cxnId="{E18A7395-538C-4B29-AFD0-E1AA7834B151}">
      <dgm:prSet/>
      <dgm:spPr/>
      <dgm:t>
        <a:bodyPr/>
        <a:lstStyle/>
        <a:p>
          <a:endParaRPr lang="en-US"/>
        </a:p>
      </dgm:t>
    </dgm:pt>
    <dgm:pt modelId="{FBF81802-8374-434C-B0E4-4CC86BD78A5B}" type="sibTrans" cxnId="{E18A7395-538C-4B29-AFD0-E1AA7834B151}">
      <dgm:prSet/>
      <dgm:spPr/>
      <dgm:t>
        <a:bodyPr/>
        <a:lstStyle/>
        <a:p>
          <a:endParaRPr lang="en-US"/>
        </a:p>
      </dgm:t>
    </dgm:pt>
    <dgm:pt modelId="{48A415F6-479E-4841-9C7C-653221E641D2}">
      <dgm:prSet phldrT="[Text]" custT="1"/>
      <dgm:spPr/>
      <dgm:t>
        <a:bodyPr/>
        <a:lstStyle/>
        <a:p>
          <a:r>
            <a:rPr lang="en-US" sz="1800" dirty="0">
              <a:latin typeface="Arial" panose="020B0604020202020204" pitchFamily="34" charset="0"/>
              <a:cs typeface="Arial" panose="020B0604020202020204" pitchFamily="34" charset="0"/>
            </a:rPr>
            <a:t>Consent</a:t>
          </a:r>
        </a:p>
      </dgm:t>
    </dgm:pt>
    <dgm:pt modelId="{5A85A4ED-1847-491A-8EA7-2B0371A1C5E6}" type="parTrans" cxnId="{88294FFC-854C-4301-B315-5FC00C53B950}">
      <dgm:prSet/>
      <dgm:spPr/>
      <dgm:t>
        <a:bodyPr/>
        <a:lstStyle/>
        <a:p>
          <a:endParaRPr lang="en-US"/>
        </a:p>
      </dgm:t>
    </dgm:pt>
    <dgm:pt modelId="{ECD0C047-3C39-4E70-A9DA-C0F506A8149E}" type="sibTrans" cxnId="{88294FFC-854C-4301-B315-5FC00C53B950}">
      <dgm:prSet/>
      <dgm:spPr/>
      <dgm:t>
        <a:bodyPr/>
        <a:lstStyle/>
        <a:p>
          <a:endParaRPr lang="en-US"/>
        </a:p>
      </dgm:t>
    </dgm:pt>
    <dgm:pt modelId="{1EEFE89F-3EBF-458D-96F6-5FC09E2826B1}">
      <dgm:prSet phldrT="[Text]" custT="1"/>
      <dgm:spPr/>
      <dgm:t>
        <a:bodyPr/>
        <a:lstStyle/>
        <a:p>
          <a:r>
            <a:rPr lang="en-US" sz="1800" dirty="0">
              <a:latin typeface="Arial" panose="020B0604020202020204" pitchFamily="34" charset="0"/>
              <a:cs typeface="Arial" panose="020B0604020202020204" pitchFamily="34" charset="0"/>
            </a:rPr>
            <a:t>Navigation</a:t>
          </a:r>
        </a:p>
      </dgm:t>
    </dgm:pt>
    <dgm:pt modelId="{8742F41A-905F-42F7-A0B6-FAC0E175B730}" type="parTrans" cxnId="{2CBFB03B-E7C5-4538-8732-DEFC8059735B}">
      <dgm:prSet/>
      <dgm:spPr/>
      <dgm:t>
        <a:bodyPr/>
        <a:lstStyle/>
        <a:p>
          <a:endParaRPr lang="en-US"/>
        </a:p>
      </dgm:t>
    </dgm:pt>
    <dgm:pt modelId="{FE1B1C91-9A42-4360-BCB9-D50F5D515857}" type="sibTrans" cxnId="{2CBFB03B-E7C5-4538-8732-DEFC8059735B}">
      <dgm:prSet/>
      <dgm:spPr/>
      <dgm:t>
        <a:bodyPr/>
        <a:lstStyle/>
        <a:p>
          <a:endParaRPr lang="en-US"/>
        </a:p>
      </dgm:t>
    </dgm:pt>
    <dgm:pt modelId="{BADAED12-927D-4357-8BF8-970B905A0AE4}" type="pres">
      <dgm:prSet presAssocID="{8D16AE54-D8A8-40EB-9385-56B226F4B29C}" presName="Name0" presStyleCnt="0">
        <dgm:presLayoutVars>
          <dgm:chMax val="7"/>
          <dgm:chPref val="7"/>
          <dgm:dir/>
          <dgm:animLvl val="lvl"/>
        </dgm:presLayoutVars>
      </dgm:prSet>
      <dgm:spPr/>
    </dgm:pt>
    <dgm:pt modelId="{3CC1AC1B-D8DB-428E-97E0-AE10B675DADB}" type="pres">
      <dgm:prSet presAssocID="{2199E463-C6BA-4383-AFB7-7B1E2A620621}" presName="Accent1" presStyleCnt="0"/>
      <dgm:spPr/>
    </dgm:pt>
    <dgm:pt modelId="{F3CC7A04-DB63-4078-BA72-0AF97BB9650B}" type="pres">
      <dgm:prSet presAssocID="{2199E463-C6BA-4383-AFB7-7B1E2A620621}" presName="Accent" presStyleLbl="node1" presStyleIdx="0" presStyleCnt="3"/>
      <dgm:spPr>
        <a:solidFill>
          <a:srgbClr val="336699"/>
        </a:solidFill>
      </dgm:spPr>
    </dgm:pt>
    <dgm:pt modelId="{B6C1B53D-C29C-42C6-A3A8-B1EB21B29011}" type="pres">
      <dgm:prSet presAssocID="{2199E463-C6BA-4383-AFB7-7B1E2A620621}" presName="Parent1" presStyleLbl="revTx" presStyleIdx="0" presStyleCnt="3">
        <dgm:presLayoutVars>
          <dgm:chMax val="1"/>
          <dgm:chPref val="1"/>
          <dgm:bulletEnabled val="1"/>
        </dgm:presLayoutVars>
      </dgm:prSet>
      <dgm:spPr/>
    </dgm:pt>
    <dgm:pt modelId="{97165895-812B-4170-903E-2EC045492E88}" type="pres">
      <dgm:prSet presAssocID="{48A415F6-479E-4841-9C7C-653221E641D2}" presName="Accent2" presStyleCnt="0"/>
      <dgm:spPr/>
    </dgm:pt>
    <dgm:pt modelId="{F13189F6-A45C-4A57-BAB4-38945E6539E4}" type="pres">
      <dgm:prSet presAssocID="{48A415F6-479E-4841-9C7C-653221E641D2}" presName="Accent" presStyleLbl="node1" presStyleIdx="1" presStyleCnt="3" custLinFactNeighborX="-442"/>
      <dgm:spPr>
        <a:solidFill>
          <a:srgbClr val="E59622"/>
        </a:solidFill>
      </dgm:spPr>
    </dgm:pt>
    <dgm:pt modelId="{F777E004-8D40-484D-A9B2-F4CC0E0B8FB0}" type="pres">
      <dgm:prSet presAssocID="{48A415F6-479E-4841-9C7C-653221E641D2}" presName="Parent2" presStyleLbl="revTx" presStyleIdx="1" presStyleCnt="3">
        <dgm:presLayoutVars>
          <dgm:chMax val="1"/>
          <dgm:chPref val="1"/>
          <dgm:bulletEnabled val="1"/>
        </dgm:presLayoutVars>
      </dgm:prSet>
      <dgm:spPr/>
    </dgm:pt>
    <dgm:pt modelId="{E7BC552A-5ABA-411B-BDFE-E1CE240A3F23}" type="pres">
      <dgm:prSet presAssocID="{1EEFE89F-3EBF-458D-96F6-5FC09E2826B1}" presName="Accent3" presStyleCnt="0"/>
      <dgm:spPr/>
    </dgm:pt>
    <dgm:pt modelId="{AD67E1B5-6E24-4554-B586-AF3A427EF06C}" type="pres">
      <dgm:prSet presAssocID="{1EEFE89F-3EBF-458D-96F6-5FC09E2826B1}" presName="Accent" presStyleLbl="node1" presStyleIdx="2" presStyleCnt="3"/>
      <dgm:spPr>
        <a:solidFill>
          <a:srgbClr val="336699"/>
        </a:solidFill>
      </dgm:spPr>
    </dgm:pt>
    <dgm:pt modelId="{D2B8C4DE-4B40-45BC-8320-CEF1F71BE98E}" type="pres">
      <dgm:prSet presAssocID="{1EEFE89F-3EBF-458D-96F6-5FC09E2826B1}" presName="Parent3" presStyleLbl="revTx" presStyleIdx="2" presStyleCnt="3">
        <dgm:presLayoutVars>
          <dgm:chMax val="1"/>
          <dgm:chPref val="1"/>
          <dgm:bulletEnabled val="1"/>
        </dgm:presLayoutVars>
      </dgm:prSet>
      <dgm:spPr/>
    </dgm:pt>
  </dgm:ptLst>
  <dgm:cxnLst>
    <dgm:cxn modelId="{2CBFB03B-E7C5-4538-8732-DEFC8059735B}" srcId="{8D16AE54-D8A8-40EB-9385-56B226F4B29C}" destId="{1EEFE89F-3EBF-458D-96F6-5FC09E2826B1}" srcOrd="2" destOrd="0" parTransId="{8742F41A-905F-42F7-A0B6-FAC0E175B730}" sibTransId="{FE1B1C91-9A42-4360-BCB9-D50F5D515857}"/>
    <dgm:cxn modelId="{68D4A950-F6DF-4D23-B9EF-0DD70F3D51BB}" type="presOf" srcId="{1EEFE89F-3EBF-458D-96F6-5FC09E2826B1}" destId="{D2B8C4DE-4B40-45BC-8320-CEF1F71BE98E}" srcOrd="0" destOrd="0" presId="urn:microsoft.com/office/officeart/2009/layout/CircleArrowProcess"/>
    <dgm:cxn modelId="{20AB5C75-A194-4240-9BB4-E9DB21483BB8}" type="presOf" srcId="{8D16AE54-D8A8-40EB-9385-56B226F4B29C}" destId="{BADAED12-927D-4357-8BF8-970B905A0AE4}" srcOrd="0" destOrd="0" presId="urn:microsoft.com/office/officeart/2009/layout/CircleArrowProcess"/>
    <dgm:cxn modelId="{F51BF181-8F0D-4C79-93DB-C5E47197A257}" type="presOf" srcId="{48A415F6-479E-4841-9C7C-653221E641D2}" destId="{F777E004-8D40-484D-A9B2-F4CC0E0B8FB0}" srcOrd="0" destOrd="0" presId="urn:microsoft.com/office/officeart/2009/layout/CircleArrowProcess"/>
    <dgm:cxn modelId="{E18A7395-538C-4B29-AFD0-E1AA7834B151}" srcId="{8D16AE54-D8A8-40EB-9385-56B226F4B29C}" destId="{2199E463-C6BA-4383-AFB7-7B1E2A620621}" srcOrd="0" destOrd="0" parTransId="{FDE7AB0E-38E4-4465-BA1F-48C5926FA306}" sibTransId="{FBF81802-8374-434C-B0E4-4CC86BD78A5B}"/>
    <dgm:cxn modelId="{D9FD31CB-D852-4763-8AC6-10A419A9289C}" type="presOf" srcId="{2199E463-C6BA-4383-AFB7-7B1E2A620621}" destId="{B6C1B53D-C29C-42C6-A3A8-B1EB21B29011}" srcOrd="0" destOrd="0" presId="urn:microsoft.com/office/officeart/2009/layout/CircleArrowProcess"/>
    <dgm:cxn modelId="{88294FFC-854C-4301-B315-5FC00C53B950}" srcId="{8D16AE54-D8A8-40EB-9385-56B226F4B29C}" destId="{48A415F6-479E-4841-9C7C-653221E641D2}" srcOrd="1" destOrd="0" parTransId="{5A85A4ED-1847-491A-8EA7-2B0371A1C5E6}" sibTransId="{ECD0C047-3C39-4E70-A9DA-C0F506A8149E}"/>
    <dgm:cxn modelId="{243EB6EE-B817-48C0-A011-B2D6F623CB7C}" type="presParOf" srcId="{BADAED12-927D-4357-8BF8-970B905A0AE4}" destId="{3CC1AC1B-D8DB-428E-97E0-AE10B675DADB}" srcOrd="0" destOrd="0" presId="urn:microsoft.com/office/officeart/2009/layout/CircleArrowProcess"/>
    <dgm:cxn modelId="{25DA4C54-E00D-4E02-A68F-35EB31E71450}" type="presParOf" srcId="{3CC1AC1B-D8DB-428E-97E0-AE10B675DADB}" destId="{F3CC7A04-DB63-4078-BA72-0AF97BB9650B}" srcOrd="0" destOrd="0" presId="urn:microsoft.com/office/officeart/2009/layout/CircleArrowProcess"/>
    <dgm:cxn modelId="{8E20B8F7-D0E0-4997-A748-5D98CA77AAD9}" type="presParOf" srcId="{BADAED12-927D-4357-8BF8-970B905A0AE4}" destId="{B6C1B53D-C29C-42C6-A3A8-B1EB21B29011}" srcOrd="1" destOrd="0" presId="urn:microsoft.com/office/officeart/2009/layout/CircleArrowProcess"/>
    <dgm:cxn modelId="{C338908E-69D6-4CA8-A9D9-6AC20C2B79B0}" type="presParOf" srcId="{BADAED12-927D-4357-8BF8-970B905A0AE4}" destId="{97165895-812B-4170-903E-2EC045492E88}" srcOrd="2" destOrd="0" presId="urn:microsoft.com/office/officeart/2009/layout/CircleArrowProcess"/>
    <dgm:cxn modelId="{E2774888-A81D-402B-A3E1-E1981779BCE7}" type="presParOf" srcId="{97165895-812B-4170-903E-2EC045492E88}" destId="{F13189F6-A45C-4A57-BAB4-38945E6539E4}" srcOrd="0" destOrd="0" presId="urn:microsoft.com/office/officeart/2009/layout/CircleArrowProcess"/>
    <dgm:cxn modelId="{A68810C2-BBB1-48F2-AAF8-DDF94A9BA47B}" type="presParOf" srcId="{BADAED12-927D-4357-8BF8-970B905A0AE4}" destId="{F777E004-8D40-484D-A9B2-F4CC0E0B8FB0}" srcOrd="3" destOrd="0" presId="urn:microsoft.com/office/officeart/2009/layout/CircleArrowProcess"/>
    <dgm:cxn modelId="{A151062C-9EFE-4309-A670-8665846B26E3}" type="presParOf" srcId="{BADAED12-927D-4357-8BF8-970B905A0AE4}" destId="{E7BC552A-5ABA-411B-BDFE-E1CE240A3F23}" srcOrd="4" destOrd="0" presId="urn:microsoft.com/office/officeart/2009/layout/CircleArrowProcess"/>
    <dgm:cxn modelId="{6BEBC2F1-6F0A-4B13-8957-B54C7A0D8A03}" type="presParOf" srcId="{E7BC552A-5ABA-411B-BDFE-E1CE240A3F23}" destId="{AD67E1B5-6E24-4554-B586-AF3A427EF06C}" srcOrd="0" destOrd="0" presId="urn:microsoft.com/office/officeart/2009/layout/CircleArrowProcess"/>
    <dgm:cxn modelId="{7F5D4957-EF2F-44F9-93CC-DA910C76AE59}" type="presParOf" srcId="{BADAED12-927D-4357-8BF8-970B905A0AE4}" destId="{D2B8C4DE-4B40-45BC-8320-CEF1F71BE98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C7A04-DB63-4078-BA72-0AF97BB9650B}">
      <dsp:nvSpPr>
        <dsp:cNvPr id="0" name=""/>
        <dsp:cNvSpPr/>
      </dsp:nvSpPr>
      <dsp:spPr>
        <a:xfrm>
          <a:off x="1720864" y="0"/>
          <a:ext cx="2095187" cy="2095506"/>
        </a:xfrm>
        <a:prstGeom prst="circularArrow">
          <a:avLst>
            <a:gd name="adj1" fmla="val 10980"/>
            <a:gd name="adj2" fmla="val 1142322"/>
            <a:gd name="adj3" fmla="val 4500000"/>
            <a:gd name="adj4" fmla="val 10800000"/>
            <a:gd name="adj5" fmla="val 12500"/>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1B53D-C29C-42C6-A3A8-B1EB21B29011}">
      <dsp:nvSpPr>
        <dsp:cNvPr id="0" name=""/>
        <dsp:cNvSpPr/>
      </dsp:nvSpPr>
      <dsp:spPr>
        <a:xfrm>
          <a:off x="2183970" y="756541"/>
          <a:ext cx="1164255" cy="581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Contact Carepath</a:t>
          </a:r>
        </a:p>
      </dsp:txBody>
      <dsp:txXfrm>
        <a:off x="2183970" y="756541"/>
        <a:ext cx="1164255" cy="581988"/>
      </dsp:txXfrm>
    </dsp:sp>
    <dsp:sp modelId="{F13189F6-A45C-4A57-BAB4-38945E6539E4}">
      <dsp:nvSpPr>
        <dsp:cNvPr id="0" name=""/>
        <dsp:cNvSpPr/>
      </dsp:nvSpPr>
      <dsp:spPr>
        <a:xfrm>
          <a:off x="1129673" y="1204023"/>
          <a:ext cx="2095187" cy="2095506"/>
        </a:xfrm>
        <a:prstGeom prst="leftCircularArrow">
          <a:avLst>
            <a:gd name="adj1" fmla="val 10980"/>
            <a:gd name="adj2" fmla="val 1142322"/>
            <a:gd name="adj3" fmla="val 6300000"/>
            <a:gd name="adj4" fmla="val 18900000"/>
            <a:gd name="adj5" fmla="val 12500"/>
          </a:avLst>
        </a:prstGeom>
        <a:solidFill>
          <a:srgbClr val="E59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7E004-8D40-484D-A9B2-F4CC0E0B8FB0}">
      <dsp:nvSpPr>
        <dsp:cNvPr id="0" name=""/>
        <dsp:cNvSpPr/>
      </dsp:nvSpPr>
      <dsp:spPr>
        <a:xfrm>
          <a:off x="1604399" y="1967529"/>
          <a:ext cx="1164255" cy="581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Consent</a:t>
          </a:r>
        </a:p>
      </dsp:txBody>
      <dsp:txXfrm>
        <a:off x="1604399" y="1967529"/>
        <a:ext cx="1164255" cy="581988"/>
      </dsp:txXfrm>
    </dsp:sp>
    <dsp:sp modelId="{AD67E1B5-6E24-4554-B586-AF3A427EF06C}">
      <dsp:nvSpPr>
        <dsp:cNvPr id="0" name=""/>
        <dsp:cNvSpPr/>
      </dsp:nvSpPr>
      <dsp:spPr>
        <a:xfrm>
          <a:off x="1869987" y="2552129"/>
          <a:ext cx="1800090" cy="1800812"/>
        </a:xfrm>
        <a:prstGeom prst="blockArc">
          <a:avLst>
            <a:gd name="adj1" fmla="val 13500000"/>
            <a:gd name="adj2" fmla="val 10800000"/>
            <a:gd name="adj3" fmla="val 12740"/>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8C4DE-4B40-45BC-8320-CEF1F71BE98E}">
      <dsp:nvSpPr>
        <dsp:cNvPr id="0" name=""/>
        <dsp:cNvSpPr/>
      </dsp:nvSpPr>
      <dsp:spPr>
        <a:xfrm>
          <a:off x="2186724" y="3180259"/>
          <a:ext cx="1164255" cy="581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Navigation</a:t>
          </a:r>
        </a:p>
      </dsp:txBody>
      <dsp:txXfrm>
        <a:off x="2186724" y="3180259"/>
        <a:ext cx="1164255" cy="58198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69BE3-5E6F-4A66-863D-96E30F99978A}"/>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3" name="TextBox 2">
            <a:extLst>
              <a:ext uri="{FF2B5EF4-FFF2-40B4-BE49-F238E27FC236}">
                <a16:creationId xmlns:a16="http://schemas.microsoft.com/office/drawing/2014/main" id="{A5A10853-8265-4808-89D6-4B37B742CF0E}"/>
              </a:ext>
            </a:extLst>
          </p:cNvPr>
          <p:cNvSpPr txBox="1"/>
          <p:nvPr userDrawn="1"/>
        </p:nvSpPr>
        <p:spPr>
          <a:xfrm>
            <a:off x="7110890" y="5634038"/>
            <a:ext cx="4669868" cy="461665"/>
          </a:xfrm>
          <a:prstGeom prst="rect">
            <a:avLst/>
          </a:prstGeom>
          <a:noFill/>
        </p:spPr>
        <p:txBody>
          <a:bodyPr wrap="none" rtlCol="0">
            <a:spAutoFit/>
          </a:bodyPr>
          <a:lstStyle/>
          <a:p>
            <a:r>
              <a:rPr lang="en-US" sz="2400" dirty="0">
                <a:solidFill>
                  <a:srgbClr val="336699"/>
                </a:solidFill>
                <a:latin typeface="Arial" panose="020B0604020202020204" pitchFamily="34" charset="0"/>
                <a:cs typeface="Arial" panose="020B0604020202020204" pitchFamily="34" charset="0"/>
              </a:rPr>
              <a:t>Expert navigation, elevated care.</a:t>
            </a:r>
          </a:p>
        </p:txBody>
      </p:sp>
    </p:spTree>
    <p:extLst>
      <p:ext uri="{BB962C8B-B14F-4D97-AF65-F5344CB8AC3E}">
        <p14:creationId xmlns:p14="http://schemas.microsoft.com/office/powerpoint/2010/main" val="186849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alpha val="44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FCECCB-EFFB-41B6-BF56-2D840DBA49FA}"/>
              </a:ext>
            </a:extLst>
          </p:cNvPr>
          <p:cNvPicPr>
            <a:picLocks noChangeAspect="1"/>
          </p:cNvPicPr>
          <p:nvPr userDrawn="1"/>
        </p:nvPicPr>
        <p:blipFill>
          <a:blip r:embed="rId2"/>
          <a:stretch>
            <a:fillRect/>
          </a:stretch>
        </p:blipFill>
        <p:spPr>
          <a:xfrm>
            <a:off x="7206166" y="1330515"/>
            <a:ext cx="4615072" cy="4322439"/>
          </a:xfrm>
          <a:prstGeom prst="rect">
            <a:avLst/>
          </a:prstGeom>
        </p:spPr>
      </p:pic>
      <p:pic>
        <p:nvPicPr>
          <p:cNvPr id="10" name="Picture 9">
            <a:extLst>
              <a:ext uri="{FF2B5EF4-FFF2-40B4-BE49-F238E27FC236}">
                <a16:creationId xmlns:a16="http://schemas.microsoft.com/office/drawing/2014/main" id="{C74942FE-9CA7-4E36-8A2C-E37CAFAC2244}"/>
              </a:ext>
            </a:extLst>
          </p:cNvPr>
          <p:cNvPicPr>
            <a:picLocks noChangeAspect="1"/>
          </p:cNvPicPr>
          <p:nvPr userDrawn="1"/>
        </p:nvPicPr>
        <p:blipFill>
          <a:blip r:embed="rId3"/>
          <a:stretch>
            <a:fillRect/>
          </a:stretch>
        </p:blipFill>
        <p:spPr>
          <a:xfrm>
            <a:off x="529312" y="5641355"/>
            <a:ext cx="1645301" cy="597439"/>
          </a:xfrm>
          <a:prstGeom prst="rect">
            <a:avLst/>
          </a:prstGeom>
        </p:spPr>
      </p:pic>
      <p:sp>
        <p:nvSpPr>
          <p:cNvPr id="4" name="TextBox 3">
            <a:extLst>
              <a:ext uri="{FF2B5EF4-FFF2-40B4-BE49-F238E27FC236}">
                <a16:creationId xmlns:a16="http://schemas.microsoft.com/office/drawing/2014/main" id="{09611EDB-6B24-44EB-B7D1-486C69069BC3}"/>
              </a:ext>
            </a:extLst>
          </p:cNvPr>
          <p:cNvSpPr txBox="1"/>
          <p:nvPr userDrawn="1"/>
        </p:nvSpPr>
        <p:spPr>
          <a:xfrm>
            <a:off x="7364717" y="5807907"/>
            <a:ext cx="4297971" cy="430887"/>
          </a:xfrm>
          <a:prstGeom prst="rect">
            <a:avLst/>
          </a:prstGeom>
          <a:noFill/>
        </p:spPr>
        <p:txBody>
          <a:bodyPr wrap="none" rtlCol="0">
            <a:spAutoFit/>
          </a:bodyPr>
          <a:lstStyle/>
          <a:p>
            <a:r>
              <a:rPr lang="en-US" sz="2200" dirty="0">
                <a:solidFill>
                  <a:srgbClr val="336699"/>
                </a:solidFill>
                <a:latin typeface="Arial" panose="020B0604020202020204" pitchFamily="34" charset="0"/>
                <a:cs typeface="Arial" panose="020B0604020202020204" pitchFamily="34" charset="0"/>
              </a:rPr>
              <a:t>Expert navigation, elevated care.</a:t>
            </a:r>
          </a:p>
        </p:txBody>
      </p:sp>
      <p:sp>
        <p:nvSpPr>
          <p:cNvPr id="5" name="Rectangle 4">
            <a:extLst>
              <a:ext uri="{FF2B5EF4-FFF2-40B4-BE49-F238E27FC236}">
                <a16:creationId xmlns:a16="http://schemas.microsoft.com/office/drawing/2014/main" id="{9B8B4F80-DFB0-4696-94C7-F4930CF0564B}"/>
              </a:ext>
            </a:extLst>
          </p:cNvPr>
          <p:cNvSpPr/>
          <p:nvPr userDrawn="1"/>
        </p:nvSpPr>
        <p:spPr>
          <a:xfrm>
            <a:off x="9721" y="6376260"/>
            <a:ext cx="12182279" cy="274931"/>
          </a:xfrm>
          <a:prstGeom prst="rect">
            <a:avLst/>
          </a:prstGeom>
          <a:solidFill>
            <a:srgbClr val="0065A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5A4"/>
              </a:solidFill>
              <a:highlight>
                <a:srgbClr val="0065A4"/>
              </a:highlight>
            </a:endParaRPr>
          </a:p>
        </p:txBody>
      </p:sp>
      <p:sp>
        <p:nvSpPr>
          <p:cNvPr id="6" name="Rectangle 5">
            <a:extLst>
              <a:ext uri="{FF2B5EF4-FFF2-40B4-BE49-F238E27FC236}">
                <a16:creationId xmlns:a16="http://schemas.microsoft.com/office/drawing/2014/main" id="{6C2F56C2-9135-4D9C-9CFE-2238FCC80FCE}"/>
              </a:ext>
            </a:extLst>
          </p:cNvPr>
          <p:cNvSpPr/>
          <p:nvPr userDrawn="1"/>
        </p:nvSpPr>
        <p:spPr>
          <a:xfrm>
            <a:off x="9721" y="6651191"/>
            <a:ext cx="12182279" cy="206809"/>
          </a:xfrm>
          <a:prstGeom prst="rect">
            <a:avLst/>
          </a:prstGeom>
          <a:solidFill>
            <a:srgbClr val="E59622"/>
          </a:solidFill>
          <a:ln>
            <a:solidFill>
              <a:srgbClr val="E59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54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lumMod val="95000"/>
            <a:alpha val="44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FCECCB-EFFB-41B6-BF56-2D840DBA49FA}"/>
              </a:ext>
            </a:extLst>
          </p:cNvPr>
          <p:cNvPicPr>
            <a:picLocks noChangeAspect="1"/>
          </p:cNvPicPr>
          <p:nvPr userDrawn="1"/>
        </p:nvPicPr>
        <p:blipFill>
          <a:blip r:embed="rId2"/>
          <a:stretch>
            <a:fillRect/>
          </a:stretch>
        </p:blipFill>
        <p:spPr>
          <a:xfrm>
            <a:off x="8337584" y="2697479"/>
            <a:ext cx="3203183" cy="3000075"/>
          </a:xfrm>
          <a:prstGeom prst="rect">
            <a:avLst/>
          </a:prstGeom>
        </p:spPr>
      </p:pic>
      <p:pic>
        <p:nvPicPr>
          <p:cNvPr id="10" name="Picture 9">
            <a:extLst>
              <a:ext uri="{FF2B5EF4-FFF2-40B4-BE49-F238E27FC236}">
                <a16:creationId xmlns:a16="http://schemas.microsoft.com/office/drawing/2014/main" id="{C74942FE-9CA7-4E36-8A2C-E37CAFAC2244}"/>
              </a:ext>
            </a:extLst>
          </p:cNvPr>
          <p:cNvPicPr>
            <a:picLocks noChangeAspect="1"/>
          </p:cNvPicPr>
          <p:nvPr userDrawn="1"/>
        </p:nvPicPr>
        <p:blipFill>
          <a:blip r:embed="rId3"/>
          <a:stretch>
            <a:fillRect/>
          </a:stretch>
        </p:blipFill>
        <p:spPr>
          <a:xfrm>
            <a:off x="529312" y="5641355"/>
            <a:ext cx="1645301" cy="597439"/>
          </a:xfrm>
          <a:prstGeom prst="rect">
            <a:avLst/>
          </a:prstGeom>
        </p:spPr>
      </p:pic>
      <p:sp>
        <p:nvSpPr>
          <p:cNvPr id="4" name="TextBox 3">
            <a:extLst>
              <a:ext uri="{FF2B5EF4-FFF2-40B4-BE49-F238E27FC236}">
                <a16:creationId xmlns:a16="http://schemas.microsoft.com/office/drawing/2014/main" id="{09611EDB-6B24-44EB-B7D1-486C69069BC3}"/>
              </a:ext>
            </a:extLst>
          </p:cNvPr>
          <p:cNvSpPr txBox="1"/>
          <p:nvPr userDrawn="1"/>
        </p:nvSpPr>
        <p:spPr>
          <a:xfrm>
            <a:off x="8170789" y="5809956"/>
            <a:ext cx="3544560" cy="369332"/>
          </a:xfrm>
          <a:prstGeom prst="rect">
            <a:avLst/>
          </a:prstGeom>
          <a:noFill/>
        </p:spPr>
        <p:txBody>
          <a:bodyPr wrap="none" rtlCol="0">
            <a:spAutoFit/>
          </a:bodyPr>
          <a:lstStyle/>
          <a:p>
            <a:r>
              <a:rPr lang="en-US" sz="1800" dirty="0">
                <a:solidFill>
                  <a:srgbClr val="336699"/>
                </a:solidFill>
                <a:latin typeface="Arial" panose="020B0604020202020204" pitchFamily="34" charset="0"/>
                <a:cs typeface="Arial" panose="020B0604020202020204" pitchFamily="34" charset="0"/>
              </a:rPr>
              <a:t>Expert navigation, elevated care.</a:t>
            </a:r>
          </a:p>
        </p:txBody>
      </p:sp>
      <p:sp>
        <p:nvSpPr>
          <p:cNvPr id="5" name="Rectangle 4">
            <a:extLst>
              <a:ext uri="{FF2B5EF4-FFF2-40B4-BE49-F238E27FC236}">
                <a16:creationId xmlns:a16="http://schemas.microsoft.com/office/drawing/2014/main" id="{9B8B4F80-DFB0-4696-94C7-F4930CF0564B}"/>
              </a:ext>
            </a:extLst>
          </p:cNvPr>
          <p:cNvSpPr/>
          <p:nvPr userDrawn="1"/>
        </p:nvSpPr>
        <p:spPr>
          <a:xfrm>
            <a:off x="9721" y="6376260"/>
            <a:ext cx="12182279" cy="274931"/>
          </a:xfrm>
          <a:prstGeom prst="rect">
            <a:avLst/>
          </a:prstGeom>
          <a:solidFill>
            <a:srgbClr val="0065A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5A4"/>
              </a:solidFill>
              <a:highlight>
                <a:srgbClr val="0065A4"/>
              </a:highlight>
            </a:endParaRPr>
          </a:p>
        </p:txBody>
      </p:sp>
      <p:sp>
        <p:nvSpPr>
          <p:cNvPr id="6" name="Rectangle 5">
            <a:extLst>
              <a:ext uri="{FF2B5EF4-FFF2-40B4-BE49-F238E27FC236}">
                <a16:creationId xmlns:a16="http://schemas.microsoft.com/office/drawing/2014/main" id="{6C2F56C2-9135-4D9C-9CFE-2238FCC80FCE}"/>
              </a:ext>
            </a:extLst>
          </p:cNvPr>
          <p:cNvSpPr/>
          <p:nvPr userDrawn="1"/>
        </p:nvSpPr>
        <p:spPr>
          <a:xfrm>
            <a:off x="9721" y="6651191"/>
            <a:ext cx="12182279" cy="206809"/>
          </a:xfrm>
          <a:prstGeom prst="rect">
            <a:avLst/>
          </a:prstGeom>
          <a:solidFill>
            <a:srgbClr val="E59622"/>
          </a:solidFill>
          <a:ln>
            <a:solidFill>
              <a:srgbClr val="E59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99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lumMod val="95000"/>
            <a:alpha val="44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FCECCB-EFFB-41B6-BF56-2D840DBA49FA}"/>
              </a:ext>
            </a:extLst>
          </p:cNvPr>
          <p:cNvPicPr>
            <a:picLocks noChangeAspect="1"/>
          </p:cNvPicPr>
          <p:nvPr userDrawn="1"/>
        </p:nvPicPr>
        <p:blipFill>
          <a:blip r:embed="rId2"/>
          <a:stretch>
            <a:fillRect/>
          </a:stretch>
        </p:blipFill>
        <p:spPr>
          <a:xfrm>
            <a:off x="7463736" y="2089312"/>
            <a:ext cx="4016072" cy="3761420"/>
          </a:xfrm>
          <a:prstGeom prst="rect">
            <a:avLst/>
          </a:prstGeom>
        </p:spPr>
      </p:pic>
      <p:sp>
        <p:nvSpPr>
          <p:cNvPr id="4" name="TextBox 3">
            <a:extLst>
              <a:ext uri="{FF2B5EF4-FFF2-40B4-BE49-F238E27FC236}">
                <a16:creationId xmlns:a16="http://schemas.microsoft.com/office/drawing/2014/main" id="{09611EDB-6B24-44EB-B7D1-486C69069BC3}"/>
              </a:ext>
            </a:extLst>
          </p:cNvPr>
          <p:cNvSpPr txBox="1"/>
          <p:nvPr userDrawn="1"/>
        </p:nvSpPr>
        <p:spPr>
          <a:xfrm>
            <a:off x="7522930" y="5850732"/>
            <a:ext cx="3897684" cy="400110"/>
          </a:xfrm>
          <a:prstGeom prst="rect">
            <a:avLst/>
          </a:prstGeom>
          <a:noFill/>
        </p:spPr>
        <p:txBody>
          <a:bodyPr wrap="square" rtlCol="0">
            <a:spAutoFit/>
          </a:bodyPr>
          <a:lstStyle/>
          <a:p>
            <a:r>
              <a:rPr lang="en-US" sz="2000" dirty="0">
                <a:solidFill>
                  <a:srgbClr val="336699"/>
                </a:solidFill>
                <a:latin typeface="Arial" panose="020B0604020202020204" pitchFamily="34" charset="0"/>
                <a:cs typeface="Arial" panose="020B0604020202020204" pitchFamily="34" charset="0"/>
              </a:rPr>
              <a:t>Expert navigation, elevated care.</a:t>
            </a:r>
          </a:p>
        </p:txBody>
      </p:sp>
      <p:sp>
        <p:nvSpPr>
          <p:cNvPr id="7" name="Rectangle 6">
            <a:extLst>
              <a:ext uri="{FF2B5EF4-FFF2-40B4-BE49-F238E27FC236}">
                <a16:creationId xmlns:a16="http://schemas.microsoft.com/office/drawing/2014/main" id="{3A3DCDA5-DCDE-4FE9-B469-3AA51A904465}"/>
              </a:ext>
            </a:extLst>
          </p:cNvPr>
          <p:cNvSpPr/>
          <p:nvPr userDrawn="1"/>
        </p:nvSpPr>
        <p:spPr>
          <a:xfrm>
            <a:off x="9721" y="6376260"/>
            <a:ext cx="12182279" cy="274931"/>
          </a:xfrm>
          <a:prstGeom prst="rect">
            <a:avLst/>
          </a:prstGeom>
          <a:solidFill>
            <a:srgbClr val="0065A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5A4"/>
              </a:solidFill>
              <a:highlight>
                <a:srgbClr val="0065A4"/>
              </a:highlight>
            </a:endParaRPr>
          </a:p>
        </p:txBody>
      </p:sp>
      <p:sp>
        <p:nvSpPr>
          <p:cNvPr id="8" name="Rectangle 7">
            <a:extLst>
              <a:ext uri="{FF2B5EF4-FFF2-40B4-BE49-F238E27FC236}">
                <a16:creationId xmlns:a16="http://schemas.microsoft.com/office/drawing/2014/main" id="{D2490594-FA6B-4FAC-8C64-C5C1AB80E323}"/>
              </a:ext>
            </a:extLst>
          </p:cNvPr>
          <p:cNvSpPr/>
          <p:nvPr userDrawn="1"/>
        </p:nvSpPr>
        <p:spPr>
          <a:xfrm>
            <a:off x="9721" y="6651191"/>
            <a:ext cx="12182279" cy="206809"/>
          </a:xfrm>
          <a:prstGeom prst="rect">
            <a:avLst/>
          </a:prstGeom>
          <a:solidFill>
            <a:srgbClr val="E59622"/>
          </a:solidFill>
          <a:ln>
            <a:solidFill>
              <a:srgbClr val="E59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FD08BC-B585-40B1-B600-6125DDD67CD1}"/>
              </a:ext>
            </a:extLst>
          </p:cNvPr>
          <p:cNvPicPr>
            <a:picLocks noChangeAspect="1"/>
          </p:cNvPicPr>
          <p:nvPr userDrawn="1"/>
        </p:nvPicPr>
        <p:blipFill>
          <a:blip r:embed="rId3"/>
          <a:stretch>
            <a:fillRect/>
          </a:stretch>
        </p:blipFill>
        <p:spPr>
          <a:xfrm>
            <a:off x="712192" y="5552002"/>
            <a:ext cx="1646063" cy="597460"/>
          </a:xfrm>
          <a:prstGeom prst="rect">
            <a:avLst/>
          </a:prstGeom>
        </p:spPr>
      </p:pic>
    </p:spTree>
    <p:extLst>
      <p:ext uri="{BB962C8B-B14F-4D97-AF65-F5344CB8AC3E}">
        <p14:creationId xmlns:p14="http://schemas.microsoft.com/office/powerpoint/2010/main" val="88930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lumMod val="95000"/>
            <a:alpha val="44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384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37F6B-1CB7-4726-8736-A20A2CD8B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802732-120A-484E-B5FF-3B6F15EAA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501CD-C14A-44D5-A50D-DA4457CF9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4CFA4-1BA2-4048-AEC5-0E328AB0B6FA}" type="datetimeFigureOut">
              <a:rPr lang="en-US" smtClean="0"/>
              <a:t>10/24/2022</a:t>
            </a:fld>
            <a:endParaRPr lang="en-US"/>
          </a:p>
        </p:txBody>
      </p:sp>
      <p:sp>
        <p:nvSpPr>
          <p:cNvPr id="5" name="Footer Placeholder 4">
            <a:extLst>
              <a:ext uri="{FF2B5EF4-FFF2-40B4-BE49-F238E27FC236}">
                <a16:creationId xmlns:a16="http://schemas.microsoft.com/office/drawing/2014/main" id="{E0F3FFF6-F3E3-43F9-BDCF-C7C7E8469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0AEA9C-6BC2-4299-972B-E3C6BA5E8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A9B06-26CC-4907-BCAE-FCC82EA183FC}" type="slidenum">
              <a:rPr lang="en-US" smtClean="0"/>
              <a:t>‹#›</a:t>
            </a:fld>
            <a:endParaRPr lang="en-US"/>
          </a:p>
        </p:txBody>
      </p:sp>
    </p:spTree>
    <p:extLst>
      <p:ext uri="{BB962C8B-B14F-4D97-AF65-F5344CB8AC3E}">
        <p14:creationId xmlns:p14="http://schemas.microsoft.com/office/powerpoint/2010/main" val="232965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ropbox.com/s/ptj6o6z1xqw9gh1/Carepath%20-%20Cancer%20Program.mp4?dl=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71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66C35-89CA-4096-B997-1AF5CFF965EA}"/>
              </a:ext>
            </a:extLst>
          </p:cNvPr>
          <p:cNvSpPr/>
          <p:nvPr/>
        </p:nvSpPr>
        <p:spPr>
          <a:xfrm>
            <a:off x="693420" y="1641990"/>
            <a:ext cx="8054340" cy="2537939"/>
          </a:xfrm>
          <a:prstGeom prst="rect">
            <a:avLst/>
          </a:prstGeom>
        </p:spPr>
        <p:txBody>
          <a:bodyPr wrap="square">
            <a:spAutoFit/>
          </a:bodyPr>
          <a:lstStyle/>
          <a:p>
            <a:pPr>
              <a:lnSpc>
                <a:spcPct val="150000"/>
              </a:lnSpc>
            </a:pPr>
            <a:r>
              <a:rPr lang="en-US" sz="2200" dirty="0">
                <a:solidFill>
                  <a:srgbClr val="0065A4"/>
                </a:solidFill>
                <a:latin typeface="Arial" panose="020B0604020202020204" pitchFamily="34" charset="0"/>
                <a:ea typeface="Calibri" panose="020F0502020204030204" pitchFamily="34" charset="0"/>
                <a:cs typeface="Arial" panose="020B0604020202020204" pitchFamily="34" charset="0"/>
              </a:rPr>
              <a:t>Member</a:t>
            </a:r>
          </a:p>
          <a:p>
            <a:pPr>
              <a:lnSpc>
                <a:spcPct val="150000"/>
              </a:lnSpc>
            </a:pPr>
            <a:endParaRPr lang="en-US" sz="1000" dirty="0">
              <a:solidFill>
                <a:srgbClr val="0065A4"/>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Member diagnosed with colon cancer </a:t>
            </a:r>
          </a:p>
          <a:p>
            <a:pPr marL="285750" indent="-285750">
              <a:lnSpc>
                <a:spcPct val="150000"/>
              </a:lnSpc>
              <a:buFont typeface="Arial" panose="020B0604020202020204" pitchFamily="34" charset="0"/>
              <a:buChar char="•"/>
            </a:pPr>
            <a:endParaRPr lang="en-US" sz="10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Member </a:t>
            </a:r>
            <a:r>
              <a:rPr lang="en-US" sz="2400" dirty="0">
                <a:latin typeface="Arial" panose="020B0604020202020204" pitchFamily="34" charset="0"/>
                <a:ea typeface="Calibri" panose="020F0502020204030204" pitchFamily="34" charset="0"/>
                <a:cs typeface="Arial" panose="020B0604020202020204" pitchFamily="34" charset="0"/>
              </a:rPr>
              <a:t>had surgery and chemotherapy</a:t>
            </a:r>
            <a:endParaRPr lang="en-US" sz="22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endParaRPr lang="en-US" sz="10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Developed a plan of care with member</a:t>
            </a:r>
          </a:p>
        </p:txBody>
      </p:sp>
      <p:sp>
        <p:nvSpPr>
          <p:cNvPr id="3" name="TextBox 2">
            <a:extLst>
              <a:ext uri="{FF2B5EF4-FFF2-40B4-BE49-F238E27FC236}">
                <a16:creationId xmlns:a16="http://schemas.microsoft.com/office/drawing/2014/main" id="{AAA72532-8468-451C-A3D0-6D6C5DB57C3C}"/>
              </a:ext>
            </a:extLst>
          </p:cNvPr>
          <p:cNvSpPr txBox="1"/>
          <p:nvPr/>
        </p:nvSpPr>
        <p:spPr>
          <a:xfrm>
            <a:off x="693420" y="532907"/>
            <a:ext cx="4274820" cy="461665"/>
          </a:xfrm>
          <a:prstGeom prst="rect">
            <a:avLst/>
          </a:prstGeom>
          <a:noFill/>
        </p:spPr>
        <p:txBody>
          <a:bodyPr wrap="square" rtlCol="0">
            <a:spAutoFit/>
          </a:bodyPr>
          <a:lstStyle/>
          <a:p>
            <a:r>
              <a:rPr lang="en-US" sz="2400" b="1" dirty="0">
                <a:solidFill>
                  <a:srgbClr val="0065A4"/>
                </a:solidFill>
                <a:latin typeface="Arial" panose="020B0604020202020204" pitchFamily="34" charset="0"/>
                <a:cs typeface="Arial" panose="020B0604020202020204" pitchFamily="34" charset="0"/>
              </a:rPr>
              <a:t>Cancer Navigation Story</a:t>
            </a:r>
          </a:p>
        </p:txBody>
      </p:sp>
    </p:spTree>
    <p:extLst>
      <p:ext uri="{BB962C8B-B14F-4D97-AF65-F5344CB8AC3E}">
        <p14:creationId xmlns:p14="http://schemas.microsoft.com/office/powerpoint/2010/main" val="209662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7AE35C-3468-4E35-B99E-73891DFCCA17}"/>
              </a:ext>
            </a:extLst>
          </p:cNvPr>
          <p:cNvSpPr/>
          <p:nvPr/>
        </p:nvSpPr>
        <p:spPr>
          <a:xfrm>
            <a:off x="9721" y="6376260"/>
            <a:ext cx="12182279" cy="274931"/>
          </a:xfrm>
          <a:prstGeom prst="rect">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F6C8D5-D00A-475F-98FA-7354138DFA80}"/>
              </a:ext>
            </a:extLst>
          </p:cNvPr>
          <p:cNvSpPr/>
          <p:nvPr/>
        </p:nvSpPr>
        <p:spPr>
          <a:xfrm>
            <a:off x="9721" y="6651191"/>
            <a:ext cx="12182279" cy="206809"/>
          </a:xfrm>
          <a:prstGeom prst="rect">
            <a:avLst/>
          </a:prstGeom>
          <a:solidFill>
            <a:srgbClr val="E59622"/>
          </a:solidFill>
          <a:ln>
            <a:solidFill>
              <a:srgbClr val="E59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7E51AA80-56F7-4933-A301-CAFB6B24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55" y="5462585"/>
            <a:ext cx="1864030" cy="678552"/>
          </a:xfrm>
          <a:prstGeom prst="rect">
            <a:avLst/>
          </a:prstGeom>
        </p:spPr>
      </p:pic>
      <p:sp>
        <p:nvSpPr>
          <p:cNvPr id="11" name="Rectangle 10">
            <a:extLst>
              <a:ext uri="{FF2B5EF4-FFF2-40B4-BE49-F238E27FC236}">
                <a16:creationId xmlns:a16="http://schemas.microsoft.com/office/drawing/2014/main" id="{AFFDD48C-533C-45A5-A35F-2A5E1A501AA9}"/>
              </a:ext>
            </a:extLst>
          </p:cNvPr>
          <p:cNvSpPr/>
          <p:nvPr/>
        </p:nvSpPr>
        <p:spPr>
          <a:xfrm>
            <a:off x="561155" y="1142965"/>
            <a:ext cx="10789920" cy="4070345"/>
          </a:xfrm>
          <a:prstGeom prst="rect">
            <a:avLst/>
          </a:prstGeom>
        </p:spPr>
        <p:txBody>
          <a:bodyPr wrap="square">
            <a:spAutoFit/>
          </a:bodyPr>
          <a:lstStyle/>
          <a:p>
            <a:pPr marR="0">
              <a:lnSpc>
                <a:spcPct val="150000"/>
              </a:lnSpc>
              <a:spcBef>
                <a:spcPts val="0"/>
              </a:spcBef>
              <a:spcAft>
                <a:spcPts val="0"/>
              </a:spcAft>
            </a:pPr>
            <a:r>
              <a:rPr lang="en-US" sz="2200" dirty="0">
                <a:solidFill>
                  <a:srgbClr val="0065A4"/>
                </a:solidFill>
                <a:latin typeface="Arial" panose="020B0604020202020204" pitchFamily="34" charset="0"/>
                <a:ea typeface="Calibri" panose="020F0502020204030204" pitchFamily="34" charset="0"/>
                <a:cs typeface="Arial" panose="020B0604020202020204" pitchFamily="34" charset="0"/>
              </a:rPr>
              <a:t>Oncology Nurse Case Manager:</a:t>
            </a:r>
          </a:p>
          <a:p>
            <a:pPr marR="0">
              <a:lnSpc>
                <a:spcPct val="150000"/>
              </a:lnSpc>
              <a:spcBef>
                <a:spcPts val="0"/>
              </a:spcBef>
              <a:spcAft>
                <a:spcPts val="0"/>
              </a:spcAft>
            </a:pPr>
            <a:endParaRPr lang="en-US" sz="800" dirty="0">
              <a:solidFill>
                <a:srgbClr val="0065A4"/>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Nurse case manager helped prepare for their medical appointments with questions</a:t>
            </a:r>
          </a:p>
          <a:p>
            <a:pPr marL="285750" indent="-285750">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Reflected on their strengths during their cancer journey such as communication and organization skills to assist in organizing their thoughts</a:t>
            </a:r>
          </a:p>
          <a:p>
            <a:pPr marL="285750" indent="-285750">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Nurse help manage their side effects, breaking the feeling of isolation, especially during the pandemic</a:t>
            </a:r>
          </a:p>
          <a:p>
            <a:pPr marL="285750" indent="-285750">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Recommendations for lifestyle changes</a:t>
            </a:r>
          </a:p>
          <a:p>
            <a:pPr marL="285750" indent="-285750">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Returning to work in September 2022</a:t>
            </a:r>
          </a:p>
        </p:txBody>
      </p:sp>
      <p:sp>
        <p:nvSpPr>
          <p:cNvPr id="12" name="TextBox 11">
            <a:extLst>
              <a:ext uri="{FF2B5EF4-FFF2-40B4-BE49-F238E27FC236}">
                <a16:creationId xmlns:a16="http://schemas.microsoft.com/office/drawing/2014/main" id="{91D27484-A9A7-4460-9D6A-94EA588BB486}"/>
              </a:ext>
            </a:extLst>
          </p:cNvPr>
          <p:cNvSpPr txBox="1"/>
          <p:nvPr/>
        </p:nvSpPr>
        <p:spPr>
          <a:xfrm>
            <a:off x="571500" y="370470"/>
            <a:ext cx="4274820" cy="461665"/>
          </a:xfrm>
          <a:prstGeom prst="rect">
            <a:avLst/>
          </a:prstGeom>
          <a:noFill/>
        </p:spPr>
        <p:txBody>
          <a:bodyPr wrap="square" rtlCol="0">
            <a:spAutoFit/>
          </a:bodyPr>
          <a:lstStyle/>
          <a:p>
            <a:r>
              <a:rPr lang="en-US" sz="2400" b="1" dirty="0">
                <a:solidFill>
                  <a:srgbClr val="0065A4"/>
                </a:solidFill>
                <a:latin typeface="Arial" panose="020B0604020202020204" pitchFamily="34" charset="0"/>
                <a:cs typeface="Arial" panose="020B0604020202020204" pitchFamily="34" charset="0"/>
              </a:rPr>
              <a:t>Cancer Navigation Story</a:t>
            </a:r>
          </a:p>
        </p:txBody>
      </p:sp>
    </p:spTree>
    <p:extLst>
      <p:ext uri="{BB962C8B-B14F-4D97-AF65-F5344CB8AC3E}">
        <p14:creationId xmlns:p14="http://schemas.microsoft.com/office/powerpoint/2010/main" val="8345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BF68A0-38F4-4123-B448-297831A38092}"/>
              </a:ext>
            </a:extLst>
          </p:cNvPr>
          <p:cNvSpPr txBox="1"/>
          <p:nvPr/>
        </p:nvSpPr>
        <p:spPr>
          <a:xfrm>
            <a:off x="1421606" y="699222"/>
            <a:ext cx="6100762" cy="461665"/>
          </a:xfrm>
          <a:prstGeom prst="rect">
            <a:avLst/>
          </a:prstGeom>
          <a:noFill/>
        </p:spPr>
        <p:txBody>
          <a:bodyPr wrap="square">
            <a:spAutoFit/>
          </a:bodyPr>
          <a:lstStyle/>
          <a:p>
            <a:r>
              <a:rPr lang="en-US" sz="2400" b="1" dirty="0">
                <a:solidFill>
                  <a:srgbClr val="336699"/>
                </a:solidFill>
                <a:latin typeface="Arial" panose="020B0604020202020204" pitchFamily="34" charset="0"/>
                <a:cs typeface="Arial" panose="020B0604020202020204" pitchFamily="34" charset="0"/>
              </a:rPr>
              <a:t>Cancer Navigation Program</a:t>
            </a:r>
          </a:p>
        </p:txBody>
      </p:sp>
      <p:sp>
        <p:nvSpPr>
          <p:cNvPr id="5" name="TextBox 4">
            <a:extLst>
              <a:ext uri="{FF2B5EF4-FFF2-40B4-BE49-F238E27FC236}">
                <a16:creationId xmlns:a16="http://schemas.microsoft.com/office/drawing/2014/main" id="{FC3F3B27-4A47-40BA-BAD8-E1BB68EBDE16}"/>
              </a:ext>
            </a:extLst>
          </p:cNvPr>
          <p:cNvSpPr txBox="1"/>
          <p:nvPr/>
        </p:nvSpPr>
        <p:spPr>
          <a:xfrm>
            <a:off x="1512094" y="1560700"/>
            <a:ext cx="6100762"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err="1">
                <a:solidFill>
                  <a:srgbClr val="0563C1"/>
                </a:solidFill>
                <a:effectLst/>
                <a:latin typeface="Calibri" panose="020F0502020204030204" pitchFamily="34" charset="0"/>
                <a:ea typeface="Calibri" panose="020F0502020204030204" pitchFamily="34" charset="0"/>
                <a:hlinkClick r:id="rId2"/>
              </a:rPr>
              <a:t>Carepath</a:t>
            </a:r>
            <a:r>
              <a:rPr lang="en-US" sz="1800" u="sng" dirty="0">
                <a:solidFill>
                  <a:srgbClr val="0563C1"/>
                </a:solidFill>
                <a:effectLst/>
                <a:latin typeface="Calibri" panose="020F0502020204030204" pitchFamily="34" charset="0"/>
                <a:ea typeface="Calibri" panose="020F0502020204030204" pitchFamily="34" charset="0"/>
                <a:hlinkClick r:id="rId2"/>
              </a:rPr>
              <a:t> Cancer Video</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pic>
        <p:nvPicPr>
          <p:cNvPr id="4" name="Picture 3">
            <a:extLst>
              <a:ext uri="{FF2B5EF4-FFF2-40B4-BE49-F238E27FC236}">
                <a16:creationId xmlns:a16="http://schemas.microsoft.com/office/drawing/2014/main" id="{458D6A0F-BF69-4636-A0D8-1B54BE82E40A}"/>
              </a:ext>
            </a:extLst>
          </p:cNvPr>
          <p:cNvPicPr>
            <a:picLocks noChangeAspect="1"/>
          </p:cNvPicPr>
          <p:nvPr/>
        </p:nvPicPr>
        <p:blipFill>
          <a:blip r:embed="rId3"/>
          <a:stretch>
            <a:fillRect/>
          </a:stretch>
        </p:blipFill>
        <p:spPr>
          <a:xfrm>
            <a:off x="1512094" y="2484030"/>
            <a:ext cx="4798219" cy="2621607"/>
          </a:xfrm>
          <a:prstGeom prst="rect">
            <a:avLst/>
          </a:prstGeom>
        </p:spPr>
      </p:pic>
    </p:spTree>
    <p:extLst>
      <p:ext uri="{BB962C8B-B14F-4D97-AF65-F5344CB8AC3E}">
        <p14:creationId xmlns:p14="http://schemas.microsoft.com/office/powerpoint/2010/main" val="137809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B9C83-338F-4851-8221-7D1CB3455BA5}"/>
              </a:ext>
            </a:extLst>
          </p:cNvPr>
          <p:cNvSpPr txBox="1"/>
          <p:nvPr/>
        </p:nvSpPr>
        <p:spPr>
          <a:xfrm>
            <a:off x="1048625" y="2052502"/>
            <a:ext cx="5301842" cy="2800767"/>
          </a:xfrm>
          <a:prstGeom prst="rect">
            <a:avLst/>
          </a:prstGeom>
          <a:noFill/>
        </p:spPr>
        <p:txBody>
          <a:bodyPr wrap="square" rtlCol="0">
            <a:spAutoFit/>
          </a:bodyPr>
          <a:lstStyle/>
          <a:p>
            <a:endParaRPr lang="en-US" sz="4400" dirty="0"/>
          </a:p>
          <a:p>
            <a:r>
              <a:rPr lang="en-US" sz="4400" b="1" dirty="0">
                <a:solidFill>
                  <a:srgbClr val="0070C0"/>
                </a:solidFill>
              </a:rPr>
              <a:t>Elder Care Program</a:t>
            </a:r>
          </a:p>
          <a:p>
            <a:endParaRPr lang="en-US" sz="4400" dirty="0"/>
          </a:p>
          <a:p>
            <a:endParaRPr lang="en-US" sz="4400" dirty="0"/>
          </a:p>
        </p:txBody>
      </p:sp>
    </p:spTree>
    <p:extLst>
      <p:ext uri="{BB962C8B-B14F-4D97-AF65-F5344CB8AC3E}">
        <p14:creationId xmlns:p14="http://schemas.microsoft.com/office/powerpoint/2010/main" val="177945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1083A8-2663-4D74-B565-572945277E0F}"/>
              </a:ext>
            </a:extLst>
          </p:cNvPr>
          <p:cNvSpPr txBox="1"/>
          <p:nvPr/>
        </p:nvSpPr>
        <p:spPr>
          <a:xfrm>
            <a:off x="1233181" y="1508369"/>
            <a:ext cx="7046753" cy="3365024"/>
          </a:xfrm>
          <a:prstGeom prst="rect">
            <a:avLst/>
          </a:prstGeom>
          <a:noFill/>
        </p:spPr>
        <p:txBody>
          <a:bodyPr wrap="square">
            <a:spAutoFit/>
          </a:bodyPr>
          <a:lstStyle/>
          <a:p>
            <a:pPr>
              <a:lnSpc>
                <a:spcPct val="150000"/>
              </a:lnSpc>
            </a:pPr>
            <a:r>
              <a:rPr lang="en-US" dirty="0" err="1">
                <a:latin typeface="Arial" panose="020B0604020202020204" pitchFamily="34" charset="0"/>
                <a:cs typeface="Arial" panose="020B0604020202020204" pitchFamily="34" charset="0"/>
              </a:rPr>
              <a:t>Carepath’s</a:t>
            </a:r>
            <a:r>
              <a:rPr lang="en-US" dirty="0">
                <a:latin typeface="Arial" panose="020B0604020202020204" pitchFamily="34" charset="0"/>
                <a:cs typeface="Arial" panose="020B0604020202020204" pitchFamily="34" charset="0"/>
              </a:rPr>
              <a:t> Elder Care program provides seniors and their families with a Nurse Case Manager to address members’ evolving elder care needs. Our Nurse Case Managers will work with you and your family one on one to help you understand and navigate the health care system so you can make informed decisions and appropriate arrangements for care.  You and your family will receive ongoing virtual nursing support, health education, and coaching to ensure you have the information you need every step of the way. </a:t>
            </a:r>
          </a:p>
        </p:txBody>
      </p:sp>
      <p:sp>
        <p:nvSpPr>
          <p:cNvPr id="7" name="TextBox 6">
            <a:extLst>
              <a:ext uri="{FF2B5EF4-FFF2-40B4-BE49-F238E27FC236}">
                <a16:creationId xmlns:a16="http://schemas.microsoft.com/office/drawing/2014/main" id="{C25A6315-13FF-43FA-A0D1-5AC697FBC1B5}"/>
              </a:ext>
            </a:extLst>
          </p:cNvPr>
          <p:cNvSpPr txBox="1"/>
          <p:nvPr/>
        </p:nvSpPr>
        <p:spPr>
          <a:xfrm>
            <a:off x="1333849" y="658426"/>
            <a:ext cx="6098796" cy="523220"/>
          </a:xfrm>
          <a:prstGeom prst="rect">
            <a:avLst/>
          </a:prstGeom>
          <a:noFill/>
        </p:spPr>
        <p:txBody>
          <a:bodyPr wrap="square">
            <a:spAutoFit/>
          </a:bodyPr>
          <a:lstStyle/>
          <a:p>
            <a:r>
              <a:rPr lang="en-US" sz="2800" b="1" dirty="0" err="1">
                <a:solidFill>
                  <a:schemeClr val="accent5">
                    <a:lumMod val="75000"/>
                  </a:schemeClr>
                </a:solidFill>
                <a:latin typeface="Arial" panose="020B0604020202020204" pitchFamily="34" charset="0"/>
                <a:cs typeface="Arial" panose="020B0604020202020204" pitchFamily="34" charset="0"/>
              </a:rPr>
              <a:t>Carepath</a:t>
            </a:r>
            <a:r>
              <a:rPr lang="en-US" sz="2800" b="1" dirty="0">
                <a:solidFill>
                  <a:schemeClr val="accent5">
                    <a:lumMod val="75000"/>
                  </a:schemeClr>
                </a:solidFill>
                <a:latin typeface="Arial" panose="020B0604020202020204" pitchFamily="34" charset="0"/>
                <a:cs typeface="Arial" panose="020B0604020202020204" pitchFamily="34" charset="0"/>
              </a:rPr>
              <a:t> Elder Care Program</a:t>
            </a:r>
          </a:p>
        </p:txBody>
      </p:sp>
    </p:spTree>
    <p:extLst>
      <p:ext uri="{BB962C8B-B14F-4D97-AF65-F5344CB8AC3E}">
        <p14:creationId xmlns:p14="http://schemas.microsoft.com/office/powerpoint/2010/main" val="209418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FD7310-D1F7-4233-B67B-7F3A78E93059}"/>
              </a:ext>
            </a:extLst>
          </p:cNvPr>
          <p:cNvSpPr txBox="1"/>
          <p:nvPr/>
        </p:nvSpPr>
        <p:spPr>
          <a:xfrm>
            <a:off x="453006" y="363677"/>
            <a:ext cx="7910818" cy="4431983"/>
          </a:xfrm>
          <a:prstGeom prst="rect">
            <a:avLst/>
          </a:prstGeom>
          <a:noFill/>
        </p:spPr>
        <p:txBody>
          <a:bodyPr wrap="square">
            <a:spAutoFit/>
          </a:bodyPr>
          <a:lstStyle/>
          <a:p>
            <a:r>
              <a:rPr lang="en-US" sz="2400" b="1" dirty="0" err="1">
                <a:solidFill>
                  <a:schemeClr val="accent5">
                    <a:lumMod val="75000"/>
                  </a:schemeClr>
                </a:solidFill>
                <a:latin typeface="Arial" panose="020B0604020202020204" pitchFamily="34" charset="0"/>
                <a:cs typeface="Arial" panose="020B0604020202020204" pitchFamily="34" charset="0"/>
              </a:rPr>
              <a:t>Carepath</a:t>
            </a:r>
            <a:r>
              <a:rPr lang="en-US" sz="2400" b="1" dirty="0">
                <a:solidFill>
                  <a:schemeClr val="accent5">
                    <a:lumMod val="75000"/>
                  </a:schemeClr>
                </a:solidFill>
                <a:latin typeface="Arial" panose="020B0604020202020204" pitchFamily="34" charset="0"/>
                <a:cs typeface="Arial" panose="020B0604020202020204" pitchFamily="34" charset="0"/>
              </a:rPr>
              <a:t> also helps you and your family by:</a:t>
            </a:r>
          </a:p>
          <a:p>
            <a:endParaRPr lang="en-US" sz="2400" b="1" dirty="0">
              <a:solidFill>
                <a:schemeClr val="accent5">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Providing information about hospice organizations and home care support services provided by local and respected organizations and assisting as needed.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Providing information and access to local community resources (i.e., primary care physicians, physiotherapy, occupational therapy, speech-language pathology, dietitian services, meal delivery, transportation services) and volunteer organizations that can provide additional support.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Helping navigate and accessing provincially and federally funded benefits, including other insurance benefits.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One-on-one coaching about how to have difficult conversations in terms of aging care needs and life-changing moments, such as losing a spouse or moving into a retirement home.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Accessing the Social for Seniors platform to connect seniors with seniors</a:t>
            </a:r>
          </a:p>
        </p:txBody>
      </p:sp>
    </p:spTree>
    <p:extLst>
      <p:ext uri="{BB962C8B-B14F-4D97-AF65-F5344CB8AC3E}">
        <p14:creationId xmlns:p14="http://schemas.microsoft.com/office/powerpoint/2010/main" val="404578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66C35-89CA-4096-B997-1AF5CFF965EA}"/>
              </a:ext>
            </a:extLst>
          </p:cNvPr>
          <p:cNvSpPr/>
          <p:nvPr/>
        </p:nvSpPr>
        <p:spPr>
          <a:xfrm>
            <a:off x="693420" y="1641990"/>
            <a:ext cx="8054340" cy="3480120"/>
          </a:xfrm>
          <a:prstGeom prst="rect">
            <a:avLst/>
          </a:prstGeom>
        </p:spPr>
        <p:txBody>
          <a:bodyPr wrap="square">
            <a:spAutoFit/>
          </a:bodyPr>
          <a:lstStyle/>
          <a:p>
            <a:pPr>
              <a:lnSpc>
                <a:spcPct val="150000"/>
              </a:lnSpc>
            </a:pPr>
            <a:r>
              <a:rPr lang="en-US" sz="2400" dirty="0">
                <a:solidFill>
                  <a:srgbClr val="0065A4"/>
                </a:solidFill>
                <a:latin typeface="Arial" panose="020B0604020202020204" pitchFamily="34" charset="0"/>
                <a:ea typeface="Calibri" panose="020F0502020204030204" pitchFamily="34" charset="0"/>
                <a:cs typeface="Arial" panose="020B0604020202020204" pitchFamily="34" charset="0"/>
              </a:rPr>
              <a:t>Member</a:t>
            </a:r>
          </a:p>
          <a:p>
            <a:pPr>
              <a:lnSpc>
                <a:spcPct val="150000"/>
              </a:lnSpc>
            </a:pPr>
            <a:endParaRPr lang="en-US" dirty="0">
              <a:solidFill>
                <a:srgbClr val="0065A4"/>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Daughter contacted the program to arrange support for her mother with dementia</a:t>
            </a:r>
          </a:p>
          <a:p>
            <a:pPr marL="285750" indent="-28575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Daughter wanted to move mother from Halifax to Toronto to be near family</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Mother needed interim support before the move</a:t>
            </a:r>
          </a:p>
          <a:p>
            <a:pPr marL="285750" indent="-28575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Looking for information on senior living options in Toronto</a:t>
            </a:r>
          </a:p>
          <a:p>
            <a:pPr>
              <a:lnSpc>
                <a:spcPct val="150000"/>
              </a:lnSpc>
            </a:pPr>
            <a:endParaRPr lang="en-US" sz="1000" dirty="0">
              <a:solidFill>
                <a:srgbClr val="0065A4"/>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AA72532-8468-451C-A3D0-6D6C5DB57C3C}"/>
              </a:ext>
            </a:extLst>
          </p:cNvPr>
          <p:cNvSpPr txBox="1"/>
          <p:nvPr/>
        </p:nvSpPr>
        <p:spPr>
          <a:xfrm>
            <a:off x="760532" y="490962"/>
            <a:ext cx="5589934" cy="523220"/>
          </a:xfrm>
          <a:prstGeom prst="rect">
            <a:avLst/>
          </a:prstGeom>
          <a:noFill/>
        </p:spPr>
        <p:txBody>
          <a:bodyPr wrap="square" rtlCol="0">
            <a:spAutoFit/>
          </a:bodyPr>
          <a:lstStyle/>
          <a:p>
            <a:r>
              <a:rPr lang="en-US" sz="2800" dirty="0">
                <a:solidFill>
                  <a:srgbClr val="0065A4"/>
                </a:solidFill>
                <a:latin typeface="Arial" panose="020B0604020202020204" pitchFamily="34" charset="0"/>
                <a:cs typeface="Arial" panose="020B0604020202020204" pitchFamily="34" charset="0"/>
              </a:rPr>
              <a:t>Elder Care Navigation Story</a:t>
            </a:r>
          </a:p>
        </p:txBody>
      </p:sp>
    </p:spTree>
    <p:extLst>
      <p:ext uri="{BB962C8B-B14F-4D97-AF65-F5344CB8AC3E}">
        <p14:creationId xmlns:p14="http://schemas.microsoft.com/office/powerpoint/2010/main" val="264602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66C35-89CA-4096-B997-1AF5CFF965EA}"/>
              </a:ext>
            </a:extLst>
          </p:cNvPr>
          <p:cNvSpPr/>
          <p:nvPr/>
        </p:nvSpPr>
        <p:spPr>
          <a:xfrm>
            <a:off x="760532" y="1200122"/>
            <a:ext cx="8054340" cy="802464"/>
          </a:xfrm>
          <a:prstGeom prst="rect">
            <a:avLst/>
          </a:prstGeom>
        </p:spPr>
        <p:txBody>
          <a:bodyPr wrap="square">
            <a:spAutoFit/>
          </a:bodyPr>
          <a:lstStyle/>
          <a:p>
            <a:pPr>
              <a:lnSpc>
                <a:spcPct val="150000"/>
              </a:lnSpc>
            </a:pPr>
            <a:r>
              <a:rPr lang="en-US" sz="2200" dirty="0">
                <a:solidFill>
                  <a:srgbClr val="0065A4"/>
                </a:solidFill>
                <a:latin typeface="Arial" panose="020B0604020202020204" pitchFamily="34" charset="0"/>
                <a:ea typeface="Calibri" panose="020F0502020204030204" pitchFamily="34" charset="0"/>
                <a:cs typeface="Arial" panose="020B0604020202020204" pitchFamily="34" charset="0"/>
              </a:rPr>
              <a:t>Nurse Case Manager</a:t>
            </a:r>
          </a:p>
          <a:p>
            <a:pPr>
              <a:lnSpc>
                <a:spcPct val="150000"/>
              </a:lnSpc>
            </a:pPr>
            <a:endParaRPr lang="en-US" sz="1000" dirty="0">
              <a:solidFill>
                <a:srgbClr val="0065A4"/>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AA72532-8468-451C-A3D0-6D6C5DB57C3C}"/>
              </a:ext>
            </a:extLst>
          </p:cNvPr>
          <p:cNvSpPr txBox="1"/>
          <p:nvPr/>
        </p:nvSpPr>
        <p:spPr>
          <a:xfrm>
            <a:off x="760532" y="490962"/>
            <a:ext cx="5589934" cy="523220"/>
          </a:xfrm>
          <a:prstGeom prst="rect">
            <a:avLst/>
          </a:prstGeom>
          <a:noFill/>
        </p:spPr>
        <p:txBody>
          <a:bodyPr wrap="square" rtlCol="0">
            <a:spAutoFit/>
          </a:bodyPr>
          <a:lstStyle/>
          <a:p>
            <a:r>
              <a:rPr lang="en-US" sz="2800" dirty="0">
                <a:solidFill>
                  <a:srgbClr val="0065A4"/>
                </a:solidFill>
                <a:latin typeface="Arial" panose="020B0604020202020204" pitchFamily="34" charset="0"/>
                <a:cs typeface="Arial" panose="020B0604020202020204" pitchFamily="34" charset="0"/>
              </a:rPr>
              <a:t>Elder Care Navigation Story</a:t>
            </a:r>
          </a:p>
        </p:txBody>
      </p:sp>
      <p:sp>
        <p:nvSpPr>
          <p:cNvPr id="5" name="TextBox 4">
            <a:extLst>
              <a:ext uri="{FF2B5EF4-FFF2-40B4-BE49-F238E27FC236}">
                <a16:creationId xmlns:a16="http://schemas.microsoft.com/office/drawing/2014/main" id="{99F2141F-D278-4F90-A57B-15EE1F7B54A7}"/>
              </a:ext>
            </a:extLst>
          </p:cNvPr>
          <p:cNvSpPr txBox="1"/>
          <p:nvPr/>
        </p:nvSpPr>
        <p:spPr>
          <a:xfrm>
            <a:off x="760532" y="1852966"/>
            <a:ext cx="6098796" cy="3416320"/>
          </a:xfrm>
          <a:prstGeom prst="rect">
            <a:avLst/>
          </a:prstGeom>
          <a:noFill/>
        </p:spPr>
        <p:txBody>
          <a:bodyPr wrap="square">
            <a:spAutoFit/>
          </a:bodyPr>
          <a:lstStyle/>
          <a:p>
            <a:pPr marL="285750" indent="-285750" defTabSz="342900">
              <a:buFont typeface="Arial" panose="020B0604020202020204" pitchFamily="34" charset="0"/>
              <a:buChar char="•"/>
              <a:defRPr/>
            </a:pPr>
            <a:r>
              <a:rPr lang="en-CA" sz="1800" dirty="0"/>
              <a:t>Arranged conference call with mother and daughter to discuss goals and care options</a:t>
            </a:r>
            <a:endParaRPr lang="en-US" sz="1800" dirty="0"/>
          </a:p>
          <a:p>
            <a:pPr marL="285750" indent="-285750" defTabSz="342900">
              <a:buFont typeface="Arial" panose="020B0604020202020204" pitchFamily="34" charset="0"/>
              <a:buChar char="•"/>
              <a:defRPr/>
            </a:pPr>
            <a:r>
              <a:rPr lang="en-CA" sz="1800" dirty="0"/>
              <a:t>Investigated insurance coverage for home care</a:t>
            </a:r>
            <a:endParaRPr lang="en-US" sz="1800" dirty="0"/>
          </a:p>
          <a:p>
            <a:pPr marL="285750" indent="-285750" defTabSz="342900">
              <a:buFont typeface="Arial" panose="020B0604020202020204" pitchFamily="34" charset="0"/>
              <a:buChar char="•"/>
              <a:defRPr/>
            </a:pPr>
            <a:r>
              <a:rPr lang="en-US" sz="1800" dirty="0"/>
              <a:t>Facilitated geriatric assessment and access to personal support services in Halifax</a:t>
            </a:r>
          </a:p>
          <a:p>
            <a:pPr marL="285750" indent="-285750" defTabSz="342900">
              <a:buFont typeface="Arial" panose="020B0604020202020204" pitchFamily="34" charset="0"/>
              <a:buChar char="•"/>
              <a:defRPr/>
            </a:pPr>
            <a:r>
              <a:rPr lang="en-US" sz="1800" dirty="0"/>
              <a:t>Connected family with medical transportation </a:t>
            </a:r>
          </a:p>
          <a:p>
            <a:pPr marL="285750" indent="-285750" defTabSz="342900">
              <a:buFont typeface="Arial" panose="020B0604020202020204" pitchFamily="34" charset="0"/>
              <a:buChar char="•"/>
              <a:defRPr/>
            </a:pPr>
            <a:r>
              <a:rPr lang="en-CA" sz="1800" dirty="0"/>
              <a:t>Explained process of applying for OHIP coverage and government funded home care and long- term care</a:t>
            </a:r>
            <a:endParaRPr lang="en-US" sz="1800" dirty="0"/>
          </a:p>
          <a:p>
            <a:pPr marL="285750" indent="-285750" defTabSz="342900">
              <a:buFont typeface="Arial" panose="020B0604020202020204" pitchFamily="34" charset="0"/>
              <a:buChar char="•"/>
              <a:defRPr/>
            </a:pPr>
            <a:r>
              <a:rPr lang="en-US" sz="1800" dirty="0"/>
              <a:t>Identified assisted living options and provided checklist to compare and assess homes</a:t>
            </a:r>
          </a:p>
          <a:p>
            <a:pPr marL="285750" indent="-285750" defTabSz="342900">
              <a:buFont typeface="Arial" panose="020B0604020202020204" pitchFamily="34" charset="0"/>
              <a:buChar char="•"/>
              <a:defRPr/>
            </a:pPr>
            <a:r>
              <a:rPr lang="en-US" sz="1800" dirty="0"/>
              <a:t>Identified geriatric day programs in area</a:t>
            </a:r>
          </a:p>
          <a:p>
            <a:pPr marL="285750" indent="-285750" defTabSz="342900">
              <a:buFont typeface="Arial" panose="020B0604020202020204" pitchFamily="34" charset="0"/>
              <a:buChar char="•"/>
              <a:defRPr/>
            </a:pPr>
            <a:r>
              <a:rPr lang="en-US" sz="1800" dirty="0"/>
              <a:t>Provided ongoing emotional support and advocacy</a:t>
            </a:r>
            <a:endParaRPr lang="en-US" dirty="0"/>
          </a:p>
        </p:txBody>
      </p:sp>
    </p:spTree>
    <p:extLst>
      <p:ext uri="{BB962C8B-B14F-4D97-AF65-F5344CB8AC3E}">
        <p14:creationId xmlns:p14="http://schemas.microsoft.com/office/powerpoint/2010/main" val="108289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AB290-ABEE-41C2-9A38-3D5486FBC78E}"/>
              </a:ext>
            </a:extLst>
          </p:cNvPr>
          <p:cNvSpPr txBox="1"/>
          <p:nvPr/>
        </p:nvSpPr>
        <p:spPr>
          <a:xfrm>
            <a:off x="3032341" y="2407443"/>
            <a:ext cx="3268844" cy="830997"/>
          </a:xfrm>
          <a:prstGeom prst="rect">
            <a:avLst/>
          </a:prstGeom>
          <a:noFill/>
        </p:spPr>
        <p:txBody>
          <a:bodyPr wrap="none" rtlCol="0">
            <a:spAutoFit/>
          </a:bodyPr>
          <a:lstStyle/>
          <a:p>
            <a:r>
              <a:rPr lang="en-US" sz="4800" b="1" dirty="0">
                <a:solidFill>
                  <a:srgbClr val="336699"/>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83707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B9C83-338F-4851-8221-7D1CB3455BA5}"/>
              </a:ext>
            </a:extLst>
          </p:cNvPr>
          <p:cNvSpPr txBox="1"/>
          <p:nvPr/>
        </p:nvSpPr>
        <p:spPr>
          <a:xfrm>
            <a:off x="2123812" y="2144781"/>
            <a:ext cx="3917659" cy="1600438"/>
          </a:xfrm>
          <a:prstGeom prst="rect">
            <a:avLst/>
          </a:prstGeom>
          <a:noFill/>
        </p:spPr>
        <p:txBody>
          <a:bodyPr wrap="square" rtlCol="0">
            <a:spAutoFit/>
          </a:bodyPr>
          <a:lstStyle/>
          <a:p>
            <a:endParaRPr lang="en-US" dirty="0"/>
          </a:p>
          <a:p>
            <a:r>
              <a:rPr lang="en-US" sz="4400" b="1" dirty="0">
                <a:solidFill>
                  <a:srgbClr val="0070C0"/>
                </a:solidFill>
              </a:rPr>
              <a:t>Cancer Program</a:t>
            </a:r>
          </a:p>
          <a:p>
            <a:endParaRPr lang="en-US" dirty="0"/>
          </a:p>
          <a:p>
            <a:endParaRPr lang="en-US" dirty="0"/>
          </a:p>
        </p:txBody>
      </p:sp>
    </p:spTree>
    <p:extLst>
      <p:ext uri="{BB962C8B-B14F-4D97-AF65-F5344CB8AC3E}">
        <p14:creationId xmlns:p14="http://schemas.microsoft.com/office/powerpoint/2010/main" val="16945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BBF998-C3DE-4B64-AD6C-7825EA866869}"/>
              </a:ext>
            </a:extLst>
          </p:cNvPr>
          <p:cNvSpPr txBox="1"/>
          <p:nvPr/>
        </p:nvSpPr>
        <p:spPr>
          <a:xfrm>
            <a:off x="678878" y="1182081"/>
            <a:ext cx="7444042" cy="3405741"/>
          </a:xfrm>
          <a:prstGeom prst="rect">
            <a:avLst/>
          </a:prstGeom>
          <a:noFill/>
        </p:spPr>
        <p:txBody>
          <a:bodyPr wrap="square">
            <a:spAutoFit/>
          </a:bodyPr>
          <a:lstStyle/>
          <a:p>
            <a:pPr>
              <a:lnSpc>
                <a:spcPct val="200000"/>
              </a:lnSpc>
            </a:pPr>
            <a:r>
              <a:rPr lang="en-US" sz="2800" dirty="0">
                <a:latin typeface="Arial" panose="020B0604020202020204" pitchFamily="34" charset="0"/>
                <a:cs typeface="Arial" panose="020B0604020202020204" pitchFamily="34" charset="0"/>
              </a:rPr>
              <a:t>A leader in virtual care, Carepath is an innovative healthcare navigation service that provides comprehensive and personalized care to members and their families.</a:t>
            </a:r>
          </a:p>
        </p:txBody>
      </p:sp>
      <p:sp>
        <p:nvSpPr>
          <p:cNvPr id="6" name="TextBox 5">
            <a:extLst>
              <a:ext uri="{FF2B5EF4-FFF2-40B4-BE49-F238E27FC236}">
                <a16:creationId xmlns:a16="http://schemas.microsoft.com/office/drawing/2014/main" id="{DDA93B41-5C74-454D-8A51-C875EC47C504}"/>
              </a:ext>
            </a:extLst>
          </p:cNvPr>
          <p:cNvSpPr txBox="1"/>
          <p:nvPr/>
        </p:nvSpPr>
        <p:spPr>
          <a:xfrm>
            <a:off x="678878" y="588365"/>
            <a:ext cx="4918334" cy="523220"/>
          </a:xfrm>
          <a:prstGeom prst="rect">
            <a:avLst/>
          </a:prstGeom>
          <a:noFill/>
        </p:spPr>
        <p:txBody>
          <a:bodyPr wrap="none" rtlCol="0">
            <a:spAutoFit/>
          </a:bodyPr>
          <a:lstStyle/>
          <a:p>
            <a:r>
              <a:rPr lang="en-US" sz="2800" b="1" dirty="0">
                <a:solidFill>
                  <a:srgbClr val="336699"/>
                </a:solidFill>
                <a:latin typeface="Arial" panose="020B0604020202020204" pitchFamily="34" charset="0"/>
                <a:cs typeface="Arial" panose="020B0604020202020204" pitchFamily="34" charset="0"/>
              </a:rPr>
              <a:t>Cancer Navigation Program</a:t>
            </a:r>
          </a:p>
        </p:txBody>
      </p:sp>
    </p:spTree>
    <p:extLst>
      <p:ext uri="{BB962C8B-B14F-4D97-AF65-F5344CB8AC3E}">
        <p14:creationId xmlns:p14="http://schemas.microsoft.com/office/powerpoint/2010/main" val="264129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E96B8C-4608-482D-81D8-5C0B09586194}"/>
              </a:ext>
            </a:extLst>
          </p:cNvPr>
          <p:cNvSpPr txBox="1"/>
          <p:nvPr/>
        </p:nvSpPr>
        <p:spPr>
          <a:xfrm>
            <a:off x="342900" y="1409216"/>
            <a:ext cx="8397239" cy="4301177"/>
          </a:xfrm>
          <a:prstGeom prst="rect">
            <a:avLst/>
          </a:prstGeom>
          <a:noFill/>
        </p:spPr>
        <p:txBody>
          <a:bodyPr wrap="square">
            <a:spAutoFit/>
          </a:bodyPr>
          <a:lstStyle/>
          <a:p>
            <a:pPr marL="800100" lvl="1" indent="-342900">
              <a:spcBef>
                <a:spcPts val="300"/>
              </a:spcBef>
              <a:spcAft>
                <a:spcPts val="300"/>
              </a:spcAft>
              <a:buFont typeface="Arial" panose="020B0604020202020204" pitchFamily="34" charset="0"/>
              <a:buChar char="•"/>
            </a:pPr>
            <a:r>
              <a:rPr lang="en-US" sz="2100" dirty="0">
                <a:latin typeface="Arial" panose="020B0604020202020204" pitchFamily="34" charset="0"/>
                <a:cs typeface="Arial" panose="020B0604020202020204" pitchFamily="34" charset="0"/>
              </a:rPr>
              <a:t>Comprehensive health assessment</a:t>
            </a:r>
          </a:p>
          <a:p>
            <a:pPr marL="800100" lvl="1" indent="-342900">
              <a:spcBef>
                <a:spcPts val="300"/>
              </a:spcBef>
              <a:spcAft>
                <a:spcPts val="300"/>
              </a:spcAft>
              <a:buFont typeface="Arial" panose="020B0604020202020204" pitchFamily="34" charset="0"/>
              <a:buChar char="•"/>
            </a:pPr>
            <a:r>
              <a:rPr lang="en-US" sz="2100" dirty="0">
                <a:latin typeface="Arial" panose="020B0604020202020204" pitchFamily="34" charset="0"/>
                <a:cs typeface="Arial" panose="020B0604020202020204" pitchFamily="34" charset="0"/>
              </a:rPr>
              <a:t>Plan of care</a:t>
            </a:r>
          </a:p>
          <a:p>
            <a:pPr marL="800100" lvl="1" indent="-342900">
              <a:spcBef>
                <a:spcPts val="300"/>
              </a:spcBef>
              <a:spcAft>
                <a:spcPts val="300"/>
              </a:spcAft>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Explanation of diagnosis, test results, and treatment plan </a:t>
            </a:r>
          </a:p>
          <a:p>
            <a:pPr marL="800100" lvl="1" indent="-342900">
              <a:spcBef>
                <a:spcPts val="300"/>
              </a:spcBef>
              <a:spcAft>
                <a:spcPts val="300"/>
              </a:spcAft>
              <a:buFont typeface="Arial" panose="020B0604020202020204" pitchFamily="34" charset="0"/>
              <a:buChar char="•"/>
            </a:pPr>
            <a:r>
              <a:rPr lang="en-US" sz="2100" dirty="0">
                <a:latin typeface="Arial" panose="020B0604020202020204" pitchFamily="34" charset="0"/>
                <a:cs typeface="Arial" panose="020B0604020202020204" pitchFamily="34" charset="0"/>
              </a:rPr>
              <a:t>Preparing for doctors’ appointments</a:t>
            </a:r>
          </a:p>
          <a:p>
            <a:pPr marL="800100" lvl="1" indent="-342900">
              <a:spcBef>
                <a:spcPts val="300"/>
              </a:spcBef>
              <a:spcAft>
                <a:spcPts val="300"/>
              </a:spcAft>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Recommended treatments</a:t>
            </a:r>
          </a:p>
          <a:p>
            <a:pPr marL="800100" lvl="1" indent="-342900">
              <a:spcBef>
                <a:spcPts val="300"/>
              </a:spcBef>
              <a:spcAft>
                <a:spcPts val="300"/>
              </a:spcAft>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Manage symptoms to minimize side effects </a:t>
            </a:r>
          </a:p>
          <a:p>
            <a:pPr marL="800100" lvl="1" indent="-342900">
              <a:spcBef>
                <a:spcPts val="300"/>
              </a:spcBef>
              <a:spcAft>
                <a:spcPts val="300"/>
              </a:spcAft>
              <a:buFont typeface="Arial" panose="020B0604020202020204" pitchFamily="34" charset="0"/>
              <a:buChar char="•"/>
            </a:pPr>
            <a:r>
              <a:rPr lang="en-US" sz="2100" dirty="0">
                <a:latin typeface="Arial" panose="020B0604020202020204" pitchFamily="34" charset="0"/>
                <a:cs typeface="Arial" panose="020B0604020202020204" pitchFamily="34" charset="0"/>
              </a:rPr>
              <a:t>Provide a list of other supports, (i.e., social work, psychologist, dietician, etc.) </a:t>
            </a:r>
          </a:p>
          <a:p>
            <a:pPr marL="800100" lvl="1" indent="-342900">
              <a:spcBef>
                <a:spcPts val="300"/>
              </a:spcBef>
              <a:spcAft>
                <a:spcPts val="300"/>
              </a:spcAft>
              <a:buFont typeface="Arial" panose="020B0604020202020204" pitchFamily="34" charset="0"/>
              <a:buChar char="•"/>
            </a:pPr>
            <a:r>
              <a:rPr lang="en-US" sz="2100" dirty="0">
                <a:latin typeface="Arial" panose="020B0604020202020204" pitchFamily="34" charset="0"/>
                <a:cs typeface="Arial" panose="020B0604020202020204" pitchFamily="34" charset="0"/>
              </a:rPr>
              <a:t>Involve primary care physician (with your consent) </a:t>
            </a:r>
          </a:p>
          <a:p>
            <a:pPr marL="800100" lvl="1" indent="-342900">
              <a:spcBef>
                <a:spcPts val="300"/>
              </a:spcBef>
              <a:spcAft>
                <a:spcPts val="300"/>
              </a:spcAft>
              <a:buFont typeface="Arial" panose="020B0604020202020204" pitchFamily="34" charset="0"/>
              <a:buChar char="•"/>
            </a:pPr>
            <a:r>
              <a:rPr lang="en-US" sz="2100" dirty="0">
                <a:latin typeface="Arial" panose="020B0604020202020204" pitchFamily="34" charset="0"/>
                <a:cs typeface="Arial" panose="020B0604020202020204" pitchFamily="34" charset="0"/>
              </a:rPr>
              <a:t>New Life Service Plan/Return to Work Plan</a:t>
            </a:r>
          </a:p>
          <a:p>
            <a:endParaRPr lang="en-US" sz="2100" dirty="0"/>
          </a:p>
        </p:txBody>
      </p:sp>
      <p:sp>
        <p:nvSpPr>
          <p:cNvPr id="3" name="TextBox 2">
            <a:extLst>
              <a:ext uri="{FF2B5EF4-FFF2-40B4-BE49-F238E27FC236}">
                <a16:creationId xmlns:a16="http://schemas.microsoft.com/office/drawing/2014/main" id="{8CA0AE0C-33F4-4FE0-9218-B2A32EC1551C}"/>
              </a:ext>
            </a:extLst>
          </p:cNvPr>
          <p:cNvSpPr txBox="1"/>
          <p:nvPr/>
        </p:nvSpPr>
        <p:spPr>
          <a:xfrm>
            <a:off x="975360" y="617220"/>
            <a:ext cx="5040162" cy="523220"/>
          </a:xfrm>
          <a:prstGeom prst="rect">
            <a:avLst/>
          </a:prstGeom>
          <a:noFill/>
        </p:spPr>
        <p:txBody>
          <a:bodyPr wrap="none" rtlCol="0">
            <a:spAutoFit/>
          </a:bodyPr>
          <a:lstStyle/>
          <a:p>
            <a:r>
              <a:rPr lang="en-US" sz="2800" b="1" dirty="0">
                <a:solidFill>
                  <a:srgbClr val="0065A4"/>
                </a:solidFill>
                <a:latin typeface="Arial" panose="020B0604020202020204" pitchFamily="34" charset="0"/>
                <a:cs typeface="Arial" panose="020B0604020202020204" pitchFamily="34" charset="0"/>
              </a:rPr>
              <a:t>Cancer Navigation Overview</a:t>
            </a:r>
          </a:p>
        </p:txBody>
      </p:sp>
    </p:spTree>
    <p:extLst>
      <p:ext uri="{BB962C8B-B14F-4D97-AF65-F5344CB8AC3E}">
        <p14:creationId xmlns:p14="http://schemas.microsoft.com/office/powerpoint/2010/main" val="416516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B79709-42BA-4528-A971-D994FBE7E707}"/>
              </a:ext>
            </a:extLst>
          </p:cNvPr>
          <p:cNvPicPr>
            <a:picLocks noChangeAspect="1"/>
          </p:cNvPicPr>
          <p:nvPr/>
        </p:nvPicPr>
        <p:blipFill>
          <a:blip r:embed="rId2"/>
          <a:stretch>
            <a:fillRect/>
          </a:stretch>
        </p:blipFill>
        <p:spPr>
          <a:xfrm>
            <a:off x="7723780" y="3406888"/>
            <a:ext cx="4198785" cy="2734249"/>
          </a:xfrm>
          <a:prstGeom prst="rect">
            <a:avLst/>
          </a:prstGeom>
        </p:spPr>
      </p:pic>
      <p:graphicFrame>
        <p:nvGraphicFramePr>
          <p:cNvPr id="3" name="Diagram 2">
            <a:extLst>
              <a:ext uri="{FF2B5EF4-FFF2-40B4-BE49-F238E27FC236}">
                <a16:creationId xmlns:a16="http://schemas.microsoft.com/office/drawing/2014/main" id="{7088F187-B095-4E5F-9244-9677A1A02777}"/>
              </a:ext>
            </a:extLst>
          </p:cNvPr>
          <p:cNvGraphicFramePr/>
          <p:nvPr>
            <p:extLst>
              <p:ext uri="{D42A27DB-BD31-4B8C-83A1-F6EECF244321}">
                <p14:modId xmlns:p14="http://schemas.microsoft.com/office/powerpoint/2010/main" val="4044006935"/>
              </p:ext>
            </p:extLst>
          </p:nvPr>
        </p:nvGraphicFramePr>
        <p:xfrm>
          <a:off x="589713" y="1104268"/>
          <a:ext cx="4954986" cy="435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8429AB2-23DD-495F-9DB5-CCD795EF2381}"/>
              </a:ext>
            </a:extLst>
          </p:cNvPr>
          <p:cNvSpPr txBox="1"/>
          <p:nvPr/>
        </p:nvSpPr>
        <p:spPr>
          <a:xfrm>
            <a:off x="4633868" y="1696938"/>
            <a:ext cx="4954986" cy="877163"/>
          </a:xfrm>
          <a:prstGeom prst="rect">
            <a:avLst/>
          </a:prstGeom>
          <a:noFill/>
        </p:spPr>
        <p:txBody>
          <a:bodyPr wrap="square" rtlCol="0">
            <a:spAutoFit/>
          </a:bodyPr>
          <a:lstStyle/>
          <a:p>
            <a:r>
              <a:rPr lang="en-CA" sz="1700" dirty="0">
                <a:latin typeface="Arial" panose="020B0604020202020204" pitchFamily="34" charset="0"/>
                <a:cs typeface="Arial" panose="020B0604020202020204" pitchFamily="34" charset="0"/>
              </a:rPr>
              <a:t>Call Carepath’s dedicated OTIP #</a:t>
            </a:r>
            <a:r>
              <a:rPr lang="en-US" sz="1700" b="1" dirty="0">
                <a:solidFill>
                  <a:schemeClr val="tx2">
                    <a:lumMod val="75000"/>
                  </a:schemeClr>
                </a:solidFill>
                <a:latin typeface="Arial" panose="020B0604020202020204" pitchFamily="34" charset="0"/>
                <a:cs typeface="Arial" panose="020B0604020202020204" pitchFamily="34" charset="0"/>
              </a:rPr>
              <a:t>1-800-290-5106</a:t>
            </a:r>
          </a:p>
          <a:p>
            <a:r>
              <a:rPr lang="en-CA" sz="1700" dirty="0">
                <a:latin typeface="Arial" panose="020B0604020202020204" pitchFamily="34" charset="0"/>
                <a:cs typeface="Arial" panose="020B0604020202020204" pitchFamily="34" charset="0"/>
              </a:rPr>
              <a:t>Carepath’s Intake Specialist completes registration</a:t>
            </a:r>
          </a:p>
        </p:txBody>
      </p:sp>
      <p:sp>
        <p:nvSpPr>
          <p:cNvPr id="5" name="TextBox 4">
            <a:extLst>
              <a:ext uri="{FF2B5EF4-FFF2-40B4-BE49-F238E27FC236}">
                <a16:creationId xmlns:a16="http://schemas.microsoft.com/office/drawing/2014/main" id="{C51028DF-7E4D-43EC-9532-D8AE88237EA2}"/>
              </a:ext>
            </a:extLst>
          </p:cNvPr>
          <p:cNvSpPr txBox="1"/>
          <p:nvPr/>
        </p:nvSpPr>
        <p:spPr>
          <a:xfrm>
            <a:off x="4567036" y="2890289"/>
            <a:ext cx="3736842" cy="87716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Welcome package emailed</a:t>
            </a:r>
          </a:p>
          <a:p>
            <a:r>
              <a:rPr lang="en-US" sz="1700" dirty="0">
                <a:latin typeface="Arial" panose="020B0604020202020204" pitchFamily="34" charset="0"/>
                <a:cs typeface="Arial" panose="020B0604020202020204" pitchFamily="34" charset="0"/>
              </a:rPr>
              <a:t>Program consent sent via DocuSign</a:t>
            </a:r>
          </a:p>
          <a:p>
            <a:r>
              <a:rPr lang="en-US" sz="1700" dirty="0">
                <a:latin typeface="Arial" panose="020B0604020202020204" pitchFamily="34" charset="0"/>
                <a:cs typeface="Arial" panose="020B0604020202020204" pitchFamily="34" charset="0"/>
              </a:rPr>
              <a:t>Oncology Nurse assigned</a:t>
            </a:r>
          </a:p>
        </p:txBody>
      </p:sp>
      <p:sp>
        <p:nvSpPr>
          <p:cNvPr id="6" name="TextBox 5">
            <a:extLst>
              <a:ext uri="{FF2B5EF4-FFF2-40B4-BE49-F238E27FC236}">
                <a16:creationId xmlns:a16="http://schemas.microsoft.com/office/drawing/2014/main" id="{F4B2C6CA-C620-4404-B852-4CA7A19E90D2}"/>
              </a:ext>
            </a:extLst>
          </p:cNvPr>
          <p:cNvSpPr txBox="1"/>
          <p:nvPr/>
        </p:nvSpPr>
        <p:spPr>
          <a:xfrm>
            <a:off x="4529130" y="4154304"/>
            <a:ext cx="3309975" cy="87716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 Nurse Case Manager arranges initial meeting within two business days</a:t>
            </a:r>
            <a:endParaRPr lang="en-CA" sz="17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77AE35C-3468-4E35-B99E-73891DFCCA17}"/>
              </a:ext>
            </a:extLst>
          </p:cNvPr>
          <p:cNvSpPr/>
          <p:nvPr/>
        </p:nvSpPr>
        <p:spPr>
          <a:xfrm>
            <a:off x="9721" y="6376260"/>
            <a:ext cx="12182279" cy="274931"/>
          </a:xfrm>
          <a:prstGeom prst="rect">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F6C8D5-D00A-475F-98FA-7354138DFA80}"/>
              </a:ext>
            </a:extLst>
          </p:cNvPr>
          <p:cNvSpPr/>
          <p:nvPr/>
        </p:nvSpPr>
        <p:spPr>
          <a:xfrm>
            <a:off x="9721" y="6651191"/>
            <a:ext cx="12182279" cy="206809"/>
          </a:xfrm>
          <a:prstGeom prst="rect">
            <a:avLst/>
          </a:prstGeom>
          <a:solidFill>
            <a:srgbClr val="E59622"/>
          </a:solidFill>
          <a:ln>
            <a:solidFill>
              <a:srgbClr val="E59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7E51AA80-56F7-4933-A301-CAFB6B24E0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155" y="5462585"/>
            <a:ext cx="1864030" cy="678552"/>
          </a:xfrm>
          <a:prstGeom prst="rect">
            <a:avLst/>
          </a:prstGeom>
        </p:spPr>
      </p:pic>
      <p:sp>
        <p:nvSpPr>
          <p:cNvPr id="11" name="TextBox 10">
            <a:extLst>
              <a:ext uri="{FF2B5EF4-FFF2-40B4-BE49-F238E27FC236}">
                <a16:creationId xmlns:a16="http://schemas.microsoft.com/office/drawing/2014/main" id="{B72FD7AC-C7C1-4B5F-A27C-72D581E68C07}"/>
              </a:ext>
            </a:extLst>
          </p:cNvPr>
          <p:cNvSpPr txBox="1"/>
          <p:nvPr/>
        </p:nvSpPr>
        <p:spPr>
          <a:xfrm>
            <a:off x="589713" y="416915"/>
            <a:ext cx="3700052" cy="523220"/>
          </a:xfrm>
          <a:prstGeom prst="rect">
            <a:avLst/>
          </a:prstGeom>
          <a:noFill/>
        </p:spPr>
        <p:txBody>
          <a:bodyPr wrap="none" rtlCol="0">
            <a:spAutoFit/>
          </a:bodyPr>
          <a:lstStyle/>
          <a:p>
            <a:r>
              <a:rPr lang="en-US" sz="2800" b="1" dirty="0">
                <a:solidFill>
                  <a:srgbClr val="336699"/>
                </a:solidFill>
                <a:latin typeface="Arial" panose="020B0604020202020204" pitchFamily="34" charset="0"/>
                <a:cs typeface="Arial" panose="020B0604020202020204" pitchFamily="34" charset="0"/>
              </a:rPr>
              <a:t>Access our Program</a:t>
            </a:r>
          </a:p>
        </p:txBody>
      </p:sp>
    </p:spTree>
    <p:extLst>
      <p:ext uri="{BB962C8B-B14F-4D97-AF65-F5344CB8AC3E}">
        <p14:creationId xmlns:p14="http://schemas.microsoft.com/office/powerpoint/2010/main" val="409600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4C9F900-0735-498E-ADB9-9876BD2E817C}"/>
              </a:ext>
            </a:extLst>
          </p:cNvPr>
          <p:cNvSpPr txBox="1"/>
          <p:nvPr/>
        </p:nvSpPr>
        <p:spPr>
          <a:xfrm>
            <a:off x="5151120" y="1310640"/>
            <a:ext cx="184731" cy="369332"/>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F93D6337-7EF5-4C9A-A6C1-D95B8C77ADFC}"/>
              </a:ext>
            </a:extLst>
          </p:cNvPr>
          <p:cNvSpPr txBox="1"/>
          <p:nvPr/>
        </p:nvSpPr>
        <p:spPr>
          <a:xfrm>
            <a:off x="780100" y="1362015"/>
            <a:ext cx="7937180" cy="4321696"/>
          </a:xfrm>
          <a:prstGeom prst="rect">
            <a:avLst/>
          </a:prstGeom>
          <a:noFill/>
        </p:spPr>
        <p:txBody>
          <a:bodyPr wrap="square">
            <a:spAutoFit/>
          </a:bodyPr>
          <a:lstStyle/>
          <a:p>
            <a:pPr marL="0" indent="0">
              <a:spcAft>
                <a:spcPts val="700"/>
              </a:spcAft>
              <a:buNone/>
            </a:pPr>
            <a:r>
              <a:rPr lang="en-CA" sz="2400" dirty="0">
                <a:solidFill>
                  <a:srgbClr val="0065A4"/>
                </a:solidFill>
                <a:latin typeface="Arial" panose="020B0604020202020204" pitchFamily="34" charset="0"/>
                <a:cs typeface="Arial" panose="020B0604020202020204" pitchFamily="34" charset="0"/>
              </a:rPr>
              <a:t>Nurse Case Manager:</a:t>
            </a: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Provide an overview of the program</a:t>
            </a: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Answer any questions about the program</a:t>
            </a: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Understand the member’s needs</a:t>
            </a: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Obtain a medical health history</a:t>
            </a:r>
            <a:endParaRPr lang="en-CA" sz="2200" b="1" dirty="0">
              <a:latin typeface="Arial" panose="020B0604020202020204" pitchFamily="34" charset="0"/>
              <a:cs typeface="Arial" panose="020B0604020202020204" pitchFamily="34" charset="0"/>
            </a:endParaRP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Initiate care plan and develop goals of care</a:t>
            </a: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Provide emotional support</a:t>
            </a:r>
          </a:p>
          <a:p>
            <a:pPr marL="285750" indent="-285750">
              <a:lnSpc>
                <a:spcPct val="150000"/>
              </a:lnSpc>
              <a:spcBef>
                <a:spcPts val="0"/>
              </a:spcBef>
              <a:buFont typeface="Arial" panose="020B0604020202020204" pitchFamily="34" charset="0"/>
              <a:buChar char="•"/>
            </a:pPr>
            <a:r>
              <a:rPr lang="en-CA" sz="2200" dirty="0">
                <a:latin typeface="Arial" panose="020B0604020202020204" pitchFamily="34" charset="0"/>
                <a:cs typeface="Arial" panose="020B0604020202020204" pitchFamily="34" charset="0"/>
              </a:rPr>
              <a:t>Schedule next meeting</a:t>
            </a:r>
          </a:p>
          <a:p>
            <a:pPr>
              <a:spcAft>
                <a:spcPts val="700"/>
              </a:spcAft>
            </a:pPr>
            <a:r>
              <a:rPr lang="en-CA" sz="1400" dirty="0">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98A882D8-CD82-4CDA-9EFD-014B9F5B39D8}"/>
              </a:ext>
            </a:extLst>
          </p:cNvPr>
          <p:cNvSpPr txBox="1"/>
          <p:nvPr/>
        </p:nvSpPr>
        <p:spPr>
          <a:xfrm flipH="1">
            <a:off x="780100" y="571500"/>
            <a:ext cx="5090161" cy="584775"/>
          </a:xfrm>
          <a:prstGeom prst="rect">
            <a:avLst/>
          </a:prstGeom>
          <a:noFill/>
        </p:spPr>
        <p:txBody>
          <a:bodyPr wrap="square" rtlCol="0">
            <a:spAutoFit/>
          </a:bodyPr>
          <a:lstStyle/>
          <a:p>
            <a:r>
              <a:rPr lang="en-CA" sz="3200" b="1" dirty="0">
                <a:solidFill>
                  <a:srgbClr val="0065A4"/>
                </a:solidFill>
                <a:latin typeface="Arial" panose="020B0604020202020204" pitchFamily="34" charset="0"/>
                <a:cs typeface="Arial" panose="020B0604020202020204" pitchFamily="34" charset="0"/>
              </a:rPr>
              <a:t>Initial appointment</a:t>
            </a:r>
            <a:endParaRPr lang="en-US" sz="3200" dirty="0"/>
          </a:p>
        </p:txBody>
      </p:sp>
    </p:spTree>
    <p:extLst>
      <p:ext uri="{BB962C8B-B14F-4D97-AF65-F5344CB8AC3E}">
        <p14:creationId xmlns:p14="http://schemas.microsoft.com/office/powerpoint/2010/main" val="209287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7AE7C-7CB7-48FE-BCCD-061CD3851429}"/>
              </a:ext>
            </a:extLst>
          </p:cNvPr>
          <p:cNvSpPr txBox="1"/>
          <p:nvPr/>
        </p:nvSpPr>
        <p:spPr>
          <a:xfrm>
            <a:off x="697838" y="1292840"/>
            <a:ext cx="8080402" cy="3877985"/>
          </a:xfrm>
          <a:prstGeom prst="rect">
            <a:avLst/>
          </a:prstGeom>
          <a:noFill/>
        </p:spPr>
        <p:txBody>
          <a:bodyPr wrap="square">
            <a:spAutoFit/>
          </a:bodyPr>
          <a:lstStyle/>
          <a:p>
            <a:pPr marL="0" indent="0">
              <a:spcBef>
                <a:spcPts val="300"/>
              </a:spcBef>
              <a:spcAft>
                <a:spcPts val="300"/>
              </a:spcAft>
              <a:buNone/>
            </a:pPr>
            <a:r>
              <a:rPr lang="en-CA" sz="2400" dirty="0">
                <a:solidFill>
                  <a:srgbClr val="0065A4"/>
                </a:solidFill>
                <a:latin typeface="Arial" panose="020B0604020202020204" pitchFamily="34" charset="0"/>
                <a:cs typeface="Arial" panose="020B0604020202020204" pitchFamily="34" charset="0"/>
              </a:rPr>
              <a:t>Nurse Case Manager:</a:t>
            </a:r>
          </a:p>
          <a:p>
            <a:pPr>
              <a:spcBef>
                <a:spcPts val="300"/>
              </a:spcBef>
              <a:spcAft>
                <a:spcPts val="300"/>
              </a:spcAft>
            </a:pPr>
            <a:endParaRPr lang="en-CA" sz="1000" dirty="0">
              <a:latin typeface="Arial" panose="020B060402020202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CA" sz="2200" dirty="0">
                <a:latin typeface="Arial" panose="020B0604020202020204" pitchFamily="34" charset="0"/>
                <a:cs typeface="Arial" panose="020B0604020202020204" pitchFamily="34" charset="0"/>
              </a:rPr>
              <a:t>Review and update care plan, medical records, treatment recommendations </a:t>
            </a:r>
          </a:p>
          <a:p>
            <a:pPr marL="285750" indent="-285750">
              <a:spcBef>
                <a:spcPts val="300"/>
              </a:spcBef>
              <a:spcAft>
                <a:spcPts val="300"/>
              </a:spcAft>
              <a:buFont typeface="Arial" panose="020B0604020202020204" pitchFamily="34" charset="0"/>
              <a:buChar char="•"/>
            </a:pPr>
            <a:r>
              <a:rPr lang="en-CA" sz="2200" dirty="0">
                <a:latin typeface="Arial" panose="020B0604020202020204" pitchFamily="34" charset="0"/>
                <a:cs typeface="Arial" panose="020B0604020202020204" pitchFamily="34" charset="0"/>
              </a:rPr>
              <a:t>Symptom management strategies</a:t>
            </a:r>
          </a:p>
          <a:p>
            <a:pPr marL="285750" indent="-285750">
              <a:spcBef>
                <a:spcPts val="300"/>
              </a:spcBef>
              <a:spcAft>
                <a:spcPts val="300"/>
              </a:spcAft>
              <a:buFont typeface="Arial" panose="020B0604020202020204" pitchFamily="34" charset="0"/>
              <a:buChar char="•"/>
            </a:pPr>
            <a:r>
              <a:rPr lang="en-CA" sz="2200" dirty="0">
                <a:latin typeface="Arial" panose="020B0604020202020204" pitchFamily="34" charset="0"/>
                <a:cs typeface="Arial" panose="020B0604020202020204" pitchFamily="34" charset="0"/>
              </a:rPr>
              <a:t>Provide ongoing emotional support</a:t>
            </a:r>
          </a:p>
          <a:p>
            <a:pPr marL="285750" indent="-285750">
              <a:spcBef>
                <a:spcPts val="300"/>
              </a:spcBef>
              <a:spcAft>
                <a:spcPts val="300"/>
              </a:spcAft>
              <a:buFont typeface="Arial" panose="020B0604020202020204" pitchFamily="34" charset="0"/>
              <a:buChar char="•"/>
            </a:pPr>
            <a:r>
              <a:rPr lang="en-CA" sz="2200" dirty="0">
                <a:latin typeface="Arial" panose="020B0604020202020204" pitchFamily="34" charset="0"/>
                <a:cs typeface="Arial" panose="020B0604020202020204" pitchFamily="34" charset="0"/>
              </a:rPr>
              <a:t>Provide evidence based resources to assist the member’s well-being, etc.</a:t>
            </a:r>
            <a:endParaRPr lang="en-CA" sz="2200" b="1" dirty="0">
              <a:solidFill>
                <a:srgbClr val="0065A4"/>
              </a:solidFill>
            </a:endParaRPr>
          </a:p>
          <a:p>
            <a:pPr marL="285750" indent="-285750">
              <a:spcBef>
                <a:spcPts val="300"/>
              </a:spcBef>
              <a:spcAft>
                <a:spcPts val="300"/>
              </a:spcAft>
              <a:buFont typeface="Arial" panose="020B0604020202020204" pitchFamily="34" charset="0"/>
              <a:buChar char="•"/>
            </a:pPr>
            <a:r>
              <a:rPr lang="en-CA" sz="2200" dirty="0">
                <a:latin typeface="Arial" panose="020B0604020202020204" pitchFamily="34" charset="0"/>
                <a:cs typeface="Arial" panose="020B0604020202020204" pitchFamily="34" charset="0"/>
              </a:rPr>
              <a:t>Answer questions, prepare for medical appointments, and plan next steps</a:t>
            </a:r>
          </a:p>
        </p:txBody>
      </p:sp>
      <p:sp>
        <p:nvSpPr>
          <p:cNvPr id="3" name="TextBox 2">
            <a:extLst>
              <a:ext uri="{FF2B5EF4-FFF2-40B4-BE49-F238E27FC236}">
                <a16:creationId xmlns:a16="http://schemas.microsoft.com/office/drawing/2014/main" id="{4B7433E7-4252-463A-86E6-B42ED5B12491}"/>
              </a:ext>
            </a:extLst>
          </p:cNvPr>
          <p:cNvSpPr txBox="1"/>
          <p:nvPr/>
        </p:nvSpPr>
        <p:spPr>
          <a:xfrm>
            <a:off x="697838" y="548640"/>
            <a:ext cx="4188967" cy="584775"/>
          </a:xfrm>
          <a:prstGeom prst="rect">
            <a:avLst/>
          </a:prstGeom>
          <a:noFill/>
        </p:spPr>
        <p:txBody>
          <a:bodyPr wrap="none" rtlCol="0">
            <a:spAutoFit/>
          </a:bodyPr>
          <a:lstStyle/>
          <a:p>
            <a:r>
              <a:rPr lang="en-CA" sz="3200" b="1" dirty="0">
                <a:solidFill>
                  <a:srgbClr val="0065A4"/>
                </a:solidFill>
                <a:latin typeface="Arial" panose="020B0604020202020204" pitchFamily="34" charset="0"/>
                <a:cs typeface="Arial" panose="020B0604020202020204" pitchFamily="34" charset="0"/>
              </a:rPr>
              <a:t>Ongoing Navigation </a:t>
            </a:r>
          </a:p>
        </p:txBody>
      </p:sp>
    </p:spTree>
    <p:extLst>
      <p:ext uri="{BB962C8B-B14F-4D97-AF65-F5344CB8AC3E}">
        <p14:creationId xmlns:p14="http://schemas.microsoft.com/office/powerpoint/2010/main" val="135768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66C35-89CA-4096-B997-1AF5CFF965EA}"/>
              </a:ext>
            </a:extLst>
          </p:cNvPr>
          <p:cNvSpPr/>
          <p:nvPr/>
        </p:nvSpPr>
        <p:spPr>
          <a:xfrm>
            <a:off x="693420" y="1155187"/>
            <a:ext cx="8054340" cy="3907545"/>
          </a:xfrm>
          <a:prstGeom prst="rect">
            <a:avLst/>
          </a:prstGeom>
        </p:spPr>
        <p:txBody>
          <a:bodyPr wrap="square">
            <a:spAutoFit/>
          </a:bodyPr>
          <a:lstStyle/>
          <a:p>
            <a:pPr>
              <a:lnSpc>
                <a:spcPct val="150000"/>
              </a:lnSpc>
            </a:pPr>
            <a:r>
              <a:rPr lang="en-US" sz="2200" b="1" dirty="0">
                <a:solidFill>
                  <a:srgbClr val="0065A4"/>
                </a:solidFill>
                <a:latin typeface="Arial" panose="020B0604020202020204" pitchFamily="34" charset="0"/>
                <a:ea typeface="Calibri" panose="020F0502020204030204" pitchFamily="34" charset="0"/>
                <a:cs typeface="Arial" panose="020B0604020202020204" pitchFamily="34" charset="0"/>
              </a:rPr>
              <a:t>Member</a:t>
            </a:r>
          </a:p>
          <a:p>
            <a:pPr>
              <a:lnSpc>
                <a:spcPct val="150000"/>
              </a:lnSpc>
            </a:pPr>
            <a:endParaRPr lang="en-US" sz="1000" dirty="0">
              <a:solidFill>
                <a:srgbClr val="0065A4"/>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Female member diagnosed with bilateral breast cancer </a:t>
            </a:r>
          </a:p>
          <a:p>
            <a:pPr marL="285750" indent="-285750">
              <a:lnSpc>
                <a:spcPct val="150000"/>
              </a:lnSpc>
              <a:buFont typeface="Arial" panose="020B0604020202020204" pitchFamily="34" charset="0"/>
              <a:buChar char="•"/>
            </a:pPr>
            <a:endParaRPr lang="en-US" sz="10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Member diagnosed with two different cancer types throughout navigation</a:t>
            </a:r>
          </a:p>
          <a:p>
            <a:pPr marL="285750" marR="0" indent="-285750">
              <a:spcBef>
                <a:spcPts val="0"/>
              </a:spcBef>
              <a:spcAft>
                <a:spcPts val="0"/>
              </a:spcAft>
              <a:buFont typeface="Arial" panose="020B0604020202020204" pitchFamily="34" charset="0"/>
              <a:buChar char="•"/>
            </a:pPr>
            <a:endParaRPr lang="en-US" sz="10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Navigated member during both treatment regimes</a:t>
            </a:r>
          </a:p>
          <a:p>
            <a:pPr marL="285750" indent="-285750">
              <a:lnSpc>
                <a:spcPct val="150000"/>
              </a:lnSpc>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Member planning to return to work early spring 2022</a:t>
            </a:r>
          </a:p>
          <a:p>
            <a:pPr marL="285750" indent="-285750">
              <a:lnSpc>
                <a:spcPct val="150000"/>
              </a:lnSpc>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Developed a plan of care with member</a:t>
            </a:r>
          </a:p>
        </p:txBody>
      </p:sp>
      <p:sp>
        <p:nvSpPr>
          <p:cNvPr id="3" name="TextBox 2">
            <a:extLst>
              <a:ext uri="{FF2B5EF4-FFF2-40B4-BE49-F238E27FC236}">
                <a16:creationId xmlns:a16="http://schemas.microsoft.com/office/drawing/2014/main" id="{AAA72532-8468-451C-A3D0-6D6C5DB57C3C}"/>
              </a:ext>
            </a:extLst>
          </p:cNvPr>
          <p:cNvSpPr txBox="1"/>
          <p:nvPr/>
        </p:nvSpPr>
        <p:spPr>
          <a:xfrm>
            <a:off x="693420" y="532907"/>
            <a:ext cx="4274820" cy="461665"/>
          </a:xfrm>
          <a:prstGeom prst="rect">
            <a:avLst/>
          </a:prstGeom>
          <a:noFill/>
        </p:spPr>
        <p:txBody>
          <a:bodyPr wrap="square" rtlCol="0">
            <a:spAutoFit/>
          </a:bodyPr>
          <a:lstStyle/>
          <a:p>
            <a:r>
              <a:rPr lang="en-US" sz="2400" b="1" dirty="0">
                <a:solidFill>
                  <a:srgbClr val="0065A4"/>
                </a:solidFill>
                <a:latin typeface="Arial" panose="020B0604020202020204" pitchFamily="34" charset="0"/>
                <a:cs typeface="Arial" panose="020B0604020202020204" pitchFamily="34" charset="0"/>
              </a:rPr>
              <a:t>Cancer Navigation Story</a:t>
            </a:r>
          </a:p>
        </p:txBody>
      </p:sp>
    </p:spTree>
    <p:extLst>
      <p:ext uri="{BB962C8B-B14F-4D97-AF65-F5344CB8AC3E}">
        <p14:creationId xmlns:p14="http://schemas.microsoft.com/office/powerpoint/2010/main" val="373466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7AE35C-3468-4E35-B99E-73891DFCCA17}"/>
              </a:ext>
            </a:extLst>
          </p:cNvPr>
          <p:cNvSpPr/>
          <p:nvPr/>
        </p:nvSpPr>
        <p:spPr>
          <a:xfrm>
            <a:off x="9721" y="6376260"/>
            <a:ext cx="12182279" cy="274931"/>
          </a:xfrm>
          <a:prstGeom prst="rect">
            <a:avLst/>
          </a:prstGeom>
          <a:solidFill>
            <a:srgbClr val="006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F6C8D5-D00A-475F-98FA-7354138DFA80}"/>
              </a:ext>
            </a:extLst>
          </p:cNvPr>
          <p:cNvSpPr/>
          <p:nvPr/>
        </p:nvSpPr>
        <p:spPr>
          <a:xfrm>
            <a:off x="9721" y="6651191"/>
            <a:ext cx="12182279" cy="206809"/>
          </a:xfrm>
          <a:prstGeom prst="rect">
            <a:avLst/>
          </a:prstGeom>
          <a:solidFill>
            <a:srgbClr val="E59622"/>
          </a:solidFill>
          <a:ln>
            <a:solidFill>
              <a:srgbClr val="E59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7E51AA80-56F7-4933-A301-CAFB6B24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55" y="5462585"/>
            <a:ext cx="1864030" cy="678552"/>
          </a:xfrm>
          <a:prstGeom prst="rect">
            <a:avLst/>
          </a:prstGeom>
        </p:spPr>
      </p:pic>
      <p:sp>
        <p:nvSpPr>
          <p:cNvPr id="11" name="Rectangle 10">
            <a:extLst>
              <a:ext uri="{FF2B5EF4-FFF2-40B4-BE49-F238E27FC236}">
                <a16:creationId xmlns:a16="http://schemas.microsoft.com/office/drawing/2014/main" id="{AFFDD48C-533C-45A5-A35F-2A5E1A501AA9}"/>
              </a:ext>
            </a:extLst>
          </p:cNvPr>
          <p:cNvSpPr/>
          <p:nvPr/>
        </p:nvSpPr>
        <p:spPr>
          <a:xfrm>
            <a:off x="561155" y="1043846"/>
            <a:ext cx="10789920" cy="4301177"/>
          </a:xfrm>
          <a:prstGeom prst="rect">
            <a:avLst/>
          </a:prstGeom>
        </p:spPr>
        <p:txBody>
          <a:bodyPr wrap="square">
            <a:spAutoFit/>
          </a:bodyPr>
          <a:lstStyle/>
          <a:p>
            <a:pPr marR="0">
              <a:lnSpc>
                <a:spcPct val="150000"/>
              </a:lnSpc>
              <a:spcBef>
                <a:spcPts val="0"/>
              </a:spcBef>
              <a:spcAft>
                <a:spcPts val="0"/>
              </a:spcAft>
            </a:pPr>
            <a:r>
              <a:rPr lang="en-US" sz="2200" dirty="0">
                <a:solidFill>
                  <a:srgbClr val="0065A4"/>
                </a:solidFill>
                <a:latin typeface="Arial" panose="020B0604020202020204" pitchFamily="34" charset="0"/>
                <a:ea typeface="Calibri" panose="020F0502020204030204" pitchFamily="34" charset="0"/>
                <a:cs typeface="Arial" panose="020B0604020202020204" pitchFamily="34" charset="0"/>
              </a:rPr>
              <a:t>Oncology Nurse Case Manager:</a:t>
            </a:r>
          </a:p>
          <a:p>
            <a:pPr marR="0">
              <a:lnSpc>
                <a:spcPct val="150000"/>
              </a:lnSpc>
              <a:spcBef>
                <a:spcPts val="0"/>
              </a:spcBef>
              <a:spcAft>
                <a:spcPts val="0"/>
              </a:spcAft>
            </a:pPr>
            <a:endParaRPr lang="en-US" sz="800" dirty="0">
              <a:solidFill>
                <a:srgbClr val="0065A4"/>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Provided ongoing support at regularly scheduled appointments, including symptom management, recommendations</a:t>
            </a:r>
          </a:p>
          <a:p>
            <a:pPr marL="285750" indent="-285750">
              <a:buFont typeface="Arial" panose="020B0604020202020204" pitchFamily="34" charset="0"/>
              <a:buChar char="•"/>
            </a:pPr>
            <a:endParaRPr lang="en-US" sz="5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Ongoing strategies discussed regarding return to work full-time</a:t>
            </a:r>
          </a:p>
          <a:p>
            <a:pPr marL="285750" marR="0" indent="-285750">
              <a:buFont typeface="Arial" panose="020B0604020202020204" pitchFamily="34" charset="0"/>
              <a:buChar char="•"/>
            </a:pPr>
            <a:endParaRPr lang="en-US" sz="500" dirty="0">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Prepared the member to meet with employer</a:t>
            </a:r>
          </a:p>
          <a:p>
            <a:pPr marL="285750" marR="0" indent="-285750">
              <a:buFont typeface="Arial" panose="020B0604020202020204" pitchFamily="34" charset="0"/>
              <a:buChar char="•"/>
            </a:pPr>
            <a:endParaRPr lang="en-US" sz="5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Nurse case manager created and reviewed a return-to-work plan with member</a:t>
            </a:r>
          </a:p>
          <a:p>
            <a:pPr marL="285750" indent="-285750">
              <a:buFont typeface="Arial" panose="020B0604020202020204" pitchFamily="34" charset="0"/>
              <a:buChar char="•"/>
            </a:pPr>
            <a:endParaRPr lang="en-US" sz="5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Strategies discussed regarding learning to recognize and adapt to physical limitations and pacing self </a:t>
            </a:r>
          </a:p>
          <a:p>
            <a:pPr marL="285750" indent="-285750">
              <a:buFont typeface="Arial" panose="020B0604020202020204" pitchFamily="34" charset="0"/>
              <a:buChar char="•"/>
            </a:pPr>
            <a:endParaRPr lang="en-US" sz="500"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Successful return to work full-time in 2022</a:t>
            </a:r>
          </a:p>
        </p:txBody>
      </p:sp>
      <p:sp>
        <p:nvSpPr>
          <p:cNvPr id="12" name="TextBox 11">
            <a:extLst>
              <a:ext uri="{FF2B5EF4-FFF2-40B4-BE49-F238E27FC236}">
                <a16:creationId xmlns:a16="http://schemas.microsoft.com/office/drawing/2014/main" id="{91D27484-A9A7-4460-9D6A-94EA588BB486}"/>
              </a:ext>
            </a:extLst>
          </p:cNvPr>
          <p:cNvSpPr txBox="1"/>
          <p:nvPr/>
        </p:nvSpPr>
        <p:spPr>
          <a:xfrm>
            <a:off x="571500" y="370470"/>
            <a:ext cx="4274820" cy="461665"/>
          </a:xfrm>
          <a:prstGeom prst="rect">
            <a:avLst/>
          </a:prstGeom>
          <a:noFill/>
        </p:spPr>
        <p:txBody>
          <a:bodyPr wrap="square" rtlCol="0">
            <a:spAutoFit/>
          </a:bodyPr>
          <a:lstStyle/>
          <a:p>
            <a:r>
              <a:rPr lang="en-US" sz="2400" b="1" dirty="0">
                <a:solidFill>
                  <a:srgbClr val="0065A4"/>
                </a:solidFill>
                <a:latin typeface="Arial" panose="020B0604020202020204" pitchFamily="34" charset="0"/>
                <a:cs typeface="Arial" panose="020B0604020202020204" pitchFamily="34" charset="0"/>
              </a:rPr>
              <a:t>Cancer Navigation Story</a:t>
            </a:r>
          </a:p>
        </p:txBody>
      </p:sp>
    </p:spTree>
    <p:extLst>
      <p:ext uri="{BB962C8B-B14F-4D97-AF65-F5344CB8AC3E}">
        <p14:creationId xmlns:p14="http://schemas.microsoft.com/office/powerpoint/2010/main" val="569583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792</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Hnatyshyn</dc:creator>
  <cp:lastModifiedBy>Judy Toste</cp:lastModifiedBy>
  <cp:revision>38</cp:revision>
  <dcterms:created xsi:type="dcterms:W3CDTF">2022-02-02T22:57:42Z</dcterms:created>
  <dcterms:modified xsi:type="dcterms:W3CDTF">2022-10-24T19:04:28Z</dcterms:modified>
</cp:coreProperties>
</file>